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82"/>
  </p:notesMasterIdLst>
  <p:sldIdLst>
    <p:sldId id="723" r:id="rId2"/>
    <p:sldId id="714" r:id="rId3"/>
    <p:sldId id="726" r:id="rId4"/>
    <p:sldId id="727" r:id="rId5"/>
    <p:sldId id="792" r:id="rId6"/>
    <p:sldId id="729" r:id="rId7"/>
    <p:sldId id="731" r:id="rId8"/>
    <p:sldId id="793" r:id="rId9"/>
    <p:sldId id="732" r:id="rId10"/>
    <p:sldId id="724" r:id="rId11"/>
    <p:sldId id="811" r:id="rId12"/>
    <p:sldId id="810" r:id="rId13"/>
    <p:sldId id="722" r:id="rId14"/>
    <p:sldId id="753" r:id="rId15"/>
    <p:sldId id="733" r:id="rId16"/>
    <p:sldId id="812" r:id="rId17"/>
    <p:sldId id="819" r:id="rId18"/>
    <p:sldId id="818" r:id="rId19"/>
    <p:sldId id="820" r:id="rId20"/>
    <p:sldId id="721" r:id="rId21"/>
    <p:sldId id="736" r:id="rId22"/>
    <p:sldId id="734" r:id="rId23"/>
    <p:sldId id="740" r:id="rId24"/>
    <p:sldId id="743" r:id="rId25"/>
    <p:sldId id="741" r:id="rId26"/>
    <p:sldId id="720" r:id="rId27"/>
    <p:sldId id="742" r:id="rId28"/>
    <p:sldId id="744" r:id="rId29"/>
    <p:sldId id="764" r:id="rId30"/>
    <p:sldId id="745" r:id="rId31"/>
    <p:sldId id="771" r:id="rId32"/>
    <p:sldId id="746" r:id="rId33"/>
    <p:sldId id="772" r:id="rId34"/>
    <p:sldId id="747" r:id="rId35"/>
    <p:sldId id="765" r:id="rId36"/>
    <p:sldId id="748" r:id="rId37"/>
    <p:sldId id="749" r:id="rId38"/>
    <p:sldId id="773" r:id="rId39"/>
    <p:sldId id="750" r:id="rId40"/>
    <p:sldId id="766" r:id="rId41"/>
    <p:sldId id="813" r:id="rId42"/>
    <p:sldId id="752" r:id="rId43"/>
    <p:sldId id="751" r:id="rId44"/>
    <p:sldId id="754" r:id="rId45"/>
    <p:sldId id="768" r:id="rId46"/>
    <p:sldId id="755" r:id="rId47"/>
    <p:sldId id="769" r:id="rId48"/>
    <p:sldId id="814" r:id="rId49"/>
    <p:sldId id="756" r:id="rId50"/>
    <p:sldId id="774" r:id="rId51"/>
    <p:sldId id="815" r:id="rId52"/>
    <p:sldId id="757" r:id="rId53"/>
    <p:sldId id="760" r:id="rId54"/>
    <p:sldId id="775" r:id="rId55"/>
    <p:sldId id="816" r:id="rId56"/>
    <p:sldId id="763" r:id="rId57"/>
    <p:sldId id="758" r:id="rId58"/>
    <p:sldId id="762" r:id="rId59"/>
    <p:sldId id="770" r:id="rId60"/>
    <p:sldId id="776" r:id="rId61"/>
    <p:sldId id="777" r:id="rId62"/>
    <p:sldId id="817" r:id="rId63"/>
    <p:sldId id="778" r:id="rId64"/>
    <p:sldId id="781" r:id="rId65"/>
    <p:sldId id="782" r:id="rId66"/>
    <p:sldId id="783" r:id="rId67"/>
    <p:sldId id="761" r:id="rId68"/>
    <p:sldId id="784" r:id="rId69"/>
    <p:sldId id="779" r:id="rId70"/>
    <p:sldId id="785" r:id="rId71"/>
    <p:sldId id="780" r:id="rId72"/>
    <p:sldId id="716" r:id="rId73"/>
    <p:sldId id="786" r:id="rId74"/>
    <p:sldId id="787" r:id="rId75"/>
    <p:sldId id="788" r:id="rId76"/>
    <p:sldId id="790" r:id="rId77"/>
    <p:sldId id="791" r:id="rId78"/>
    <p:sldId id="737" r:id="rId79"/>
    <p:sldId id="739" r:id="rId80"/>
    <p:sldId id="738" r:id="rId81"/>
  </p:sldIdLst>
  <p:sldSz cx="9144000" cy="6858000" type="screen4x3"/>
  <p:notesSz cx="6858000" cy="9144000"/>
  <p:custDataLst>
    <p:tags r:id="rId8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4CA1"/>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7" autoAdjust="0"/>
    <p:restoredTop sz="94252" autoAdjust="0"/>
  </p:normalViewPr>
  <p:slideViewPr>
    <p:cSldViewPr>
      <p:cViewPr varScale="1">
        <p:scale>
          <a:sx n="88" d="100"/>
          <a:sy n="88" d="100"/>
        </p:scale>
        <p:origin x="1752" y="17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6/12/19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77724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413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0559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338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146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042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739940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855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792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816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579663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orldhappiness.report/ed/2019/"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 Id="rId5" Type="http://schemas.openxmlformats.org/officeDocument/2006/relationships/image" Target="../media/image25.tiff"/><Relationship Id="rId4" Type="http://schemas.openxmlformats.org/officeDocument/2006/relationships/image" Target="../media/image24.tiff"/></Relationships>
</file>

<file path=ppt/slides/_rels/slide2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Voice_over_IP" TargetMode="External"/><Relationship Id="rId2" Type="http://schemas.openxmlformats.org/officeDocument/2006/relationships/hyperlink" Target="https://en.wikipedia.org/wiki/Harvard_sentences" TargetMode="Externa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en.wikipedia.org/wiki/Telephone" TargetMode="External"/><Relationship Id="rId4" Type="http://schemas.openxmlformats.org/officeDocument/2006/relationships/hyperlink" Target="https://en.wikipedia.org/wiki/Mobile_phone"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hyperlink" Target="https://www.rdocumentation.org/packages/twitteR/versions/1.1.9/topics/searchTwitter" TargetMode="External"/><Relationship Id="rId2" Type="http://schemas.openxmlformats.org/officeDocument/2006/relationships/hyperlink" Target="https://www.tidytextmining.com/sentiment.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lstStyle/>
          <a:p>
            <a:r>
              <a:rPr lang="en-US" sz="3900" dirty="0"/>
              <a:t>Merging / Joining Datasets</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4244206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081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Example: </a:t>
            </a:r>
            <a:r>
              <a:rPr lang="en-US" sz="3900" dirty="0" err="1"/>
              <a:t>AcuSpike</a:t>
            </a:r>
            <a:r>
              <a:rPr lang="en-US" sz="3900" dirty="0"/>
              <a:t> </a:t>
            </a:r>
          </a:p>
        </p:txBody>
      </p:sp>
      <p:sp>
        <p:nvSpPr>
          <p:cNvPr id="4" name="Subtitle 3"/>
          <p:cNvSpPr>
            <a:spLocks noGrp="1"/>
          </p:cNvSpPr>
          <p:nvPr>
            <p:ph type="subTitle" idx="1"/>
          </p:nvPr>
        </p:nvSpPr>
        <p:spPr/>
        <p:txBody>
          <a:bodyPr/>
          <a:lstStyle/>
          <a:p>
            <a:r>
              <a:rPr lang="en-US" dirty="0"/>
              <a:t>Merging and Creating a Heat Map</a:t>
            </a:r>
            <a:endParaRPr lang="en-IN" dirty="0"/>
          </a:p>
        </p:txBody>
      </p:sp>
    </p:spTree>
    <p:extLst>
      <p:ext uri="{BB962C8B-B14F-4D97-AF65-F5344CB8AC3E}">
        <p14:creationId xmlns:p14="http://schemas.microsoft.com/office/powerpoint/2010/main" val="1797115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0BCE7-3014-3347-B1AE-8B4698AC3B7D}"/>
              </a:ext>
            </a:extLst>
          </p:cNvPr>
          <p:cNvSpPr>
            <a:spLocks noGrp="1"/>
          </p:cNvSpPr>
          <p:nvPr>
            <p:ph type="title"/>
          </p:nvPr>
        </p:nvSpPr>
        <p:spPr/>
        <p:txBody>
          <a:bodyPr/>
          <a:lstStyle/>
          <a:p>
            <a:r>
              <a:rPr lang="en-US" dirty="0" err="1"/>
              <a:t>AcuSpike</a:t>
            </a:r>
            <a:endParaRPr lang="en-US" dirty="0"/>
          </a:p>
        </p:txBody>
      </p:sp>
      <p:pic>
        <p:nvPicPr>
          <p:cNvPr id="4" name="Picture 3">
            <a:extLst>
              <a:ext uri="{FF2B5EF4-FFF2-40B4-BE49-F238E27FC236}">
                <a16:creationId xmlns:a16="http://schemas.microsoft.com/office/drawing/2014/main" id="{304F5D17-C816-3744-AC17-DF7E12196522}"/>
              </a:ext>
            </a:extLst>
          </p:cNvPr>
          <p:cNvPicPr>
            <a:picLocks noChangeAspect="1"/>
          </p:cNvPicPr>
          <p:nvPr/>
        </p:nvPicPr>
        <p:blipFill>
          <a:blip r:embed="rId2"/>
          <a:stretch>
            <a:fillRect/>
          </a:stretch>
        </p:blipFill>
        <p:spPr>
          <a:xfrm>
            <a:off x="375548" y="2133600"/>
            <a:ext cx="8392904" cy="3682338"/>
          </a:xfrm>
          <a:prstGeom prst="rect">
            <a:avLst/>
          </a:prstGeom>
        </p:spPr>
      </p:pic>
    </p:spTree>
    <p:extLst>
      <p:ext uri="{BB962C8B-B14F-4D97-AF65-F5344CB8AC3E}">
        <p14:creationId xmlns:p14="http://schemas.microsoft.com/office/powerpoint/2010/main" val="1143876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F2DE-A2B3-4A4C-83C6-3BA4DC31C27C}"/>
              </a:ext>
            </a:extLst>
          </p:cNvPr>
          <p:cNvSpPr>
            <a:spLocks noGrp="1"/>
          </p:cNvSpPr>
          <p:nvPr>
            <p:ph type="title"/>
          </p:nvPr>
        </p:nvSpPr>
        <p:spPr/>
        <p:txBody>
          <a:bodyPr/>
          <a:lstStyle/>
          <a:p>
            <a:r>
              <a:rPr lang="en-US" dirty="0" err="1"/>
              <a:t>Acuspike</a:t>
            </a:r>
            <a:r>
              <a:rPr lang="en-US" dirty="0"/>
              <a:t> Merge and </a:t>
            </a:r>
            <a:r>
              <a:rPr lang="en-US" dirty="0" err="1"/>
              <a:t>HeatMap</a:t>
            </a:r>
            <a:endParaRPr lang="en-US" dirty="0"/>
          </a:p>
        </p:txBody>
      </p:sp>
      <p:sp>
        <p:nvSpPr>
          <p:cNvPr id="4" name="Rectangle 3">
            <a:extLst>
              <a:ext uri="{FF2B5EF4-FFF2-40B4-BE49-F238E27FC236}">
                <a16:creationId xmlns:a16="http://schemas.microsoft.com/office/drawing/2014/main" id="{7DD012D1-E227-7446-80C1-8DAC1C04711F}"/>
              </a:ext>
            </a:extLst>
          </p:cNvPr>
          <p:cNvSpPr/>
          <p:nvPr/>
        </p:nvSpPr>
        <p:spPr>
          <a:xfrm>
            <a:off x="304800" y="1676400"/>
            <a:ext cx="8534400" cy="3970318"/>
          </a:xfrm>
          <a:prstGeom prst="rect">
            <a:avLst/>
          </a:prstGeom>
        </p:spPr>
        <p:txBody>
          <a:bodyPr wrap="square">
            <a:spAutoFit/>
          </a:bodyPr>
          <a:lstStyle/>
          <a:p>
            <a:r>
              <a:rPr lang="en-US" sz="1050" dirty="0"/>
              <a:t>#Data clean and heat map for </a:t>
            </a:r>
            <a:r>
              <a:rPr lang="en-US" sz="1050" dirty="0" err="1"/>
              <a:t>Acuspikes</a:t>
            </a:r>
            <a:r>
              <a:rPr lang="en-US" sz="1050" dirty="0"/>
              <a:t> </a:t>
            </a:r>
          </a:p>
          <a:p>
            <a:r>
              <a:rPr lang="en-US" sz="1050" dirty="0"/>
              <a:t># Data has been read into a </a:t>
            </a:r>
            <a:r>
              <a:rPr lang="en-US" sz="1050" dirty="0" err="1"/>
              <a:t>Dataframe</a:t>
            </a:r>
            <a:r>
              <a:rPr lang="en-US" sz="1050" dirty="0"/>
              <a:t> called "</a:t>
            </a:r>
            <a:r>
              <a:rPr lang="en-US" sz="1050" dirty="0" err="1"/>
              <a:t>Acu</a:t>
            </a:r>
            <a:r>
              <a:rPr lang="en-US" sz="1050" dirty="0"/>
              <a:t>"</a:t>
            </a:r>
          </a:p>
          <a:p>
            <a:endParaRPr lang="en-US" sz="1050" dirty="0"/>
          </a:p>
          <a:p>
            <a:r>
              <a:rPr lang="en-US" sz="1050" dirty="0"/>
              <a:t>library(ggplot2)</a:t>
            </a:r>
          </a:p>
          <a:p>
            <a:r>
              <a:rPr lang="en-US" sz="1050" dirty="0"/>
              <a:t>library(maps)</a:t>
            </a:r>
          </a:p>
          <a:p>
            <a:r>
              <a:rPr lang="en-US" sz="1050" dirty="0"/>
              <a:t>library(</a:t>
            </a:r>
            <a:r>
              <a:rPr lang="en-US" sz="1050" dirty="0" err="1"/>
              <a:t>dplyr</a:t>
            </a:r>
            <a:r>
              <a:rPr lang="en-US" sz="1050" dirty="0"/>
              <a:t>)</a:t>
            </a:r>
          </a:p>
          <a:p>
            <a:endParaRPr lang="en-US" sz="1050" dirty="0"/>
          </a:p>
          <a:p>
            <a:r>
              <a:rPr lang="en-US" sz="1050" dirty="0" err="1"/>
              <a:t>Acu</a:t>
            </a:r>
            <a:r>
              <a:rPr lang="en-US" sz="1050" dirty="0"/>
              <a:t> = </a:t>
            </a:r>
            <a:r>
              <a:rPr lang="en-US" sz="1050" dirty="0" err="1"/>
              <a:t>read.csv</a:t>
            </a:r>
            <a:r>
              <a:rPr lang="en-US" sz="1050" dirty="0"/>
              <a:t>(</a:t>
            </a:r>
            <a:r>
              <a:rPr lang="en-US" sz="1050" dirty="0" err="1"/>
              <a:t>file.choose</a:t>
            </a:r>
            <a:r>
              <a:rPr lang="en-US" sz="1050" dirty="0"/>
              <a:t>(),header = TRUE) # read in company data</a:t>
            </a:r>
          </a:p>
          <a:p>
            <a:r>
              <a:rPr lang="en-US" sz="1050" dirty="0"/>
              <a:t>lookup = </a:t>
            </a:r>
            <a:r>
              <a:rPr lang="en-US" sz="1050" dirty="0" err="1"/>
              <a:t>data.frame</a:t>
            </a:r>
            <a:r>
              <a:rPr lang="en-US" sz="1050" dirty="0"/>
              <a:t>(</a:t>
            </a:r>
            <a:r>
              <a:rPr lang="en-US" sz="1050" dirty="0" err="1"/>
              <a:t>abb</a:t>
            </a:r>
            <a:r>
              <a:rPr lang="en-US" sz="1050" dirty="0"/>
              <a:t> = </a:t>
            </a:r>
            <a:r>
              <a:rPr lang="en-US" sz="1050" dirty="0" err="1"/>
              <a:t>state.abb</a:t>
            </a:r>
            <a:r>
              <a:rPr lang="en-US" sz="1050" dirty="0"/>
              <a:t>, State = </a:t>
            </a:r>
            <a:r>
              <a:rPr lang="en-US" sz="1050" dirty="0" err="1"/>
              <a:t>state.name</a:t>
            </a:r>
            <a:r>
              <a:rPr lang="en-US" sz="1050" dirty="0"/>
              <a:t>) #makes a data frame with State name and abbreviation. </a:t>
            </a:r>
          </a:p>
          <a:p>
            <a:r>
              <a:rPr lang="en-US" sz="1050" dirty="0" err="1"/>
              <a:t>colnames</a:t>
            </a:r>
            <a:r>
              <a:rPr lang="en-US" sz="1050" dirty="0"/>
              <a:t>(</a:t>
            </a:r>
            <a:r>
              <a:rPr lang="en-US" sz="1050" dirty="0" err="1"/>
              <a:t>Acu</a:t>
            </a:r>
            <a:r>
              <a:rPr lang="en-US" sz="1050" dirty="0"/>
              <a:t>)[2] = "</a:t>
            </a:r>
            <a:r>
              <a:rPr lang="en-US" sz="1050" dirty="0" err="1"/>
              <a:t>abb</a:t>
            </a:r>
            <a:r>
              <a:rPr lang="en-US" sz="1050" dirty="0"/>
              <a:t>" # Change Column Name</a:t>
            </a:r>
          </a:p>
          <a:p>
            <a:r>
              <a:rPr lang="en-US" sz="1050" dirty="0"/>
              <a:t>Acu2 = merge(Acu,lookup,"</a:t>
            </a:r>
            <a:r>
              <a:rPr lang="en-US" sz="1050" dirty="0" err="1"/>
              <a:t>abb</a:t>
            </a:r>
            <a:r>
              <a:rPr lang="en-US" sz="1050" dirty="0"/>
              <a:t>") # make one dataset with state names and </a:t>
            </a:r>
            <a:r>
              <a:rPr lang="en-US" sz="1050" dirty="0" err="1"/>
              <a:t>abb</a:t>
            </a:r>
            <a:endParaRPr lang="en-US" sz="1050" dirty="0"/>
          </a:p>
          <a:p>
            <a:r>
              <a:rPr lang="en-US" sz="1050" dirty="0" err="1"/>
              <a:t>AcuMapData</a:t>
            </a:r>
            <a:r>
              <a:rPr lang="en-US" sz="1050" dirty="0"/>
              <a:t> = count(Acu2,State) #count up </a:t>
            </a:r>
            <a:r>
              <a:rPr lang="en-US" sz="1050"/>
              <a:t>the occurrence </a:t>
            </a:r>
            <a:r>
              <a:rPr lang="en-US" sz="1050" dirty="0"/>
              <a:t>of each state. </a:t>
            </a:r>
          </a:p>
          <a:p>
            <a:r>
              <a:rPr lang="en-US" sz="1050" dirty="0"/>
              <a:t>#</a:t>
            </a:r>
            <a:r>
              <a:rPr lang="en-US" sz="1050" dirty="0" err="1"/>
              <a:t>AcuMapData</a:t>
            </a:r>
            <a:r>
              <a:rPr lang="en-US" sz="1050" dirty="0"/>
              <a:t> = </a:t>
            </a:r>
            <a:r>
              <a:rPr lang="en-US" sz="1050" dirty="0" err="1"/>
              <a:t>AcuMapData</a:t>
            </a:r>
            <a:r>
              <a:rPr lang="en-US" sz="1050" dirty="0"/>
              <a:t>[-c(5,9,43),] #Shows contrast between other states better</a:t>
            </a:r>
          </a:p>
          <a:p>
            <a:r>
              <a:rPr lang="en-US" sz="1050" dirty="0" err="1"/>
              <a:t>colnames</a:t>
            </a:r>
            <a:r>
              <a:rPr lang="en-US" sz="1050" dirty="0"/>
              <a:t>(</a:t>
            </a:r>
            <a:r>
              <a:rPr lang="en-US" sz="1050" dirty="0" err="1"/>
              <a:t>AcuMapData</a:t>
            </a:r>
            <a:r>
              <a:rPr lang="en-US" sz="1050" dirty="0"/>
              <a:t>)[2] = "</a:t>
            </a:r>
            <a:r>
              <a:rPr lang="en-US" sz="1050" dirty="0" err="1"/>
              <a:t>AcuSpikes</a:t>
            </a:r>
            <a:r>
              <a:rPr lang="en-US" sz="1050" dirty="0"/>
              <a:t>" #change "n" to "</a:t>
            </a:r>
            <a:r>
              <a:rPr lang="en-US" sz="1050" dirty="0" err="1"/>
              <a:t>Acuspike</a:t>
            </a:r>
            <a:r>
              <a:rPr lang="en-US" sz="1050" dirty="0"/>
              <a:t>"</a:t>
            </a:r>
          </a:p>
          <a:p>
            <a:r>
              <a:rPr lang="en-US" sz="1050" dirty="0" err="1"/>
              <a:t>AcuMapData$region</a:t>
            </a:r>
            <a:r>
              <a:rPr lang="en-US" sz="1050" dirty="0"/>
              <a:t> &lt;- </a:t>
            </a:r>
            <a:r>
              <a:rPr lang="en-US" sz="1050" dirty="0" err="1"/>
              <a:t>tolower</a:t>
            </a:r>
            <a:r>
              <a:rPr lang="en-US" sz="1050" dirty="0"/>
              <a:t>(</a:t>
            </a:r>
            <a:r>
              <a:rPr lang="en-US" sz="1050" dirty="0" err="1"/>
              <a:t>AcuMapData$State</a:t>
            </a:r>
            <a:r>
              <a:rPr lang="en-US" sz="1050" dirty="0"/>
              <a:t>)</a:t>
            </a:r>
          </a:p>
          <a:p>
            <a:r>
              <a:rPr lang="en-US" sz="1050" dirty="0"/>
              <a:t>AcuMapData2 = </a:t>
            </a:r>
            <a:r>
              <a:rPr lang="en-US" sz="1050" dirty="0" err="1"/>
              <a:t>AcuMapData</a:t>
            </a:r>
            <a:r>
              <a:rPr lang="en-US" sz="1050" dirty="0"/>
              <a:t>[-1]</a:t>
            </a:r>
          </a:p>
          <a:p>
            <a:r>
              <a:rPr lang="en-US" sz="1050" dirty="0"/>
              <a:t>states &lt;- </a:t>
            </a:r>
            <a:r>
              <a:rPr lang="en-US" sz="1050" dirty="0" err="1"/>
              <a:t>map_data</a:t>
            </a:r>
            <a:r>
              <a:rPr lang="en-US" sz="1050" dirty="0"/>
              <a:t>("state")</a:t>
            </a:r>
          </a:p>
          <a:p>
            <a:r>
              <a:rPr lang="en-US" sz="1050" dirty="0" err="1"/>
              <a:t>map.df</a:t>
            </a:r>
            <a:r>
              <a:rPr lang="en-US" sz="1050" dirty="0"/>
              <a:t> &lt;- merge(</a:t>
            </a:r>
            <a:r>
              <a:rPr lang="en-US" sz="1050" dirty="0" err="1"/>
              <a:t>states,AcuMapData</a:t>
            </a:r>
            <a:r>
              <a:rPr lang="en-US" sz="1050" dirty="0"/>
              <a:t>, by="region", </a:t>
            </a:r>
            <a:r>
              <a:rPr lang="en-US" sz="1050" dirty="0" err="1"/>
              <a:t>all.x</a:t>
            </a:r>
            <a:r>
              <a:rPr lang="en-US" sz="1050" dirty="0"/>
              <a:t>=T)</a:t>
            </a:r>
          </a:p>
          <a:p>
            <a:r>
              <a:rPr lang="en-US" sz="1050" dirty="0" err="1"/>
              <a:t>map.df</a:t>
            </a:r>
            <a:r>
              <a:rPr lang="en-US" sz="1050" dirty="0"/>
              <a:t> &lt;- </a:t>
            </a:r>
            <a:r>
              <a:rPr lang="en-US" sz="1050" dirty="0" err="1"/>
              <a:t>map.df</a:t>
            </a:r>
            <a:r>
              <a:rPr lang="en-US" sz="1050" dirty="0"/>
              <a:t>[order(</a:t>
            </a:r>
            <a:r>
              <a:rPr lang="en-US" sz="1050" dirty="0" err="1"/>
              <a:t>map.df$order</a:t>
            </a:r>
            <a:r>
              <a:rPr lang="en-US" sz="1050" dirty="0"/>
              <a:t>),]</a:t>
            </a:r>
          </a:p>
          <a:p>
            <a:r>
              <a:rPr lang="en-US" sz="1050" dirty="0" err="1"/>
              <a:t>ggplot</a:t>
            </a:r>
            <a:r>
              <a:rPr lang="en-US" sz="1050" dirty="0"/>
              <a:t>(</a:t>
            </a:r>
            <a:r>
              <a:rPr lang="en-US" sz="1050" dirty="0" err="1"/>
              <a:t>map.df</a:t>
            </a:r>
            <a:r>
              <a:rPr lang="en-US" sz="1050" dirty="0"/>
              <a:t>, </a:t>
            </a:r>
            <a:r>
              <a:rPr lang="en-US" sz="1050" dirty="0" err="1"/>
              <a:t>aes</a:t>
            </a:r>
            <a:r>
              <a:rPr lang="en-US" sz="1050" dirty="0"/>
              <a:t>(x=</a:t>
            </a:r>
            <a:r>
              <a:rPr lang="en-US" sz="1050" dirty="0" err="1"/>
              <a:t>long,y</a:t>
            </a:r>
            <a:r>
              <a:rPr lang="en-US" sz="1050" dirty="0"/>
              <a:t>=</a:t>
            </a:r>
            <a:r>
              <a:rPr lang="en-US" sz="1050" dirty="0" err="1"/>
              <a:t>lat,group</a:t>
            </a:r>
            <a:r>
              <a:rPr lang="en-US" sz="1050" dirty="0"/>
              <a:t>=group))+</a:t>
            </a:r>
          </a:p>
          <a:p>
            <a:r>
              <a:rPr lang="en-US" sz="1050" dirty="0"/>
              <a:t>  </a:t>
            </a:r>
            <a:r>
              <a:rPr lang="en-US" sz="1050" dirty="0" err="1"/>
              <a:t>geom_polygon</a:t>
            </a:r>
            <a:r>
              <a:rPr lang="en-US" sz="1050" dirty="0"/>
              <a:t>(</a:t>
            </a:r>
            <a:r>
              <a:rPr lang="en-US" sz="1050" dirty="0" err="1"/>
              <a:t>aes</a:t>
            </a:r>
            <a:r>
              <a:rPr lang="en-US" sz="1050" dirty="0"/>
              <a:t>(fill=</a:t>
            </a:r>
            <a:r>
              <a:rPr lang="en-US" sz="1050" dirty="0" err="1"/>
              <a:t>AcuSpikes</a:t>
            </a:r>
            <a:r>
              <a:rPr lang="en-US" sz="1050" dirty="0"/>
              <a:t>))+</a:t>
            </a:r>
          </a:p>
          <a:p>
            <a:r>
              <a:rPr lang="en-US" sz="1050" dirty="0"/>
              <a:t>  </a:t>
            </a:r>
            <a:r>
              <a:rPr lang="en-US" sz="1050" dirty="0" err="1"/>
              <a:t>geom_path</a:t>
            </a:r>
            <a:r>
              <a:rPr lang="en-US" sz="1050" dirty="0"/>
              <a:t>()+ </a:t>
            </a:r>
          </a:p>
          <a:p>
            <a:r>
              <a:rPr lang="en-US" sz="1050" dirty="0"/>
              <a:t>  </a:t>
            </a:r>
            <a:r>
              <a:rPr lang="en-US" sz="1050" dirty="0" err="1"/>
              <a:t>scale_fill_gradientn</a:t>
            </a:r>
            <a:r>
              <a:rPr lang="en-US" sz="1050" dirty="0"/>
              <a:t>(</a:t>
            </a:r>
            <a:r>
              <a:rPr lang="en-US" sz="1050" dirty="0" err="1"/>
              <a:t>colours</a:t>
            </a:r>
            <a:r>
              <a:rPr lang="en-US" sz="1050" dirty="0"/>
              <a:t>=rev(</a:t>
            </a:r>
            <a:r>
              <a:rPr lang="en-US" sz="1050" dirty="0" err="1"/>
              <a:t>heat.colors</a:t>
            </a:r>
            <a:r>
              <a:rPr lang="en-US" sz="1050" dirty="0"/>
              <a:t>(10)),</a:t>
            </a:r>
            <a:r>
              <a:rPr lang="en-US" sz="1050" dirty="0" err="1"/>
              <a:t>na.value</a:t>
            </a:r>
            <a:r>
              <a:rPr lang="en-US" sz="1050" dirty="0"/>
              <a:t>="grey90")+</a:t>
            </a:r>
            <a:r>
              <a:rPr lang="en-US" sz="1050" dirty="0" err="1"/>
              <a:t>ggtitle</a:t>
            </a:r>
            <a:r>
              <a:rPr lang="en-US" sz="1050" dirty="0"/>
              <a:t>("</a:t>
            </a:r>
            <a:r>
              <a:rPr lang="en-US" sz="1050" dirty="0" err="1"/>
              <a:t>Acuspike</a:t>
            </a:r>
            <a:r>
              <a:rPr lang="en-US" sz="1050" dirty="0"/>
              <a:t> Systems by State")</a:t>
            </a:r>
          </a:p>
          <a:p>
            <a:r>
              <a:rPr lang="en-US" sz="1050" dirty="0"/>
              <a:t>  </a:t>
            </a:r>
            <a:r>
              <a:rPr lang="en-US" sz="1050" dirty="0" err="1"/>
              <a:t>coord_map</a:t>
            </a:r>
            <a:r>
              <a:rPr lang="en-US" sz="1050" dirty="0"/>
              <a:t>()</a:t>
            </a:r>
          </a:p>
        </p:txBody>
      </p:sp>
    </p:spTree>
    <p:extLst>
      <p:ext uri="{BB962C8B-B14F-4D97-AF65-F5344CB8AC3E}">
        <p14:creationId xmlns:p14="http://schemas.microsoft.com/office/powerpoint/2010/main" val="1394686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1FCCC-8F66-EE42-9684-5A7BFC3D01FC}"/>
              </a:ext>
            </a:extLst>
          </p:cNvPr>
          <p:cNvSpPr>
            <a:spLocks noGrp="1"/>
          </p:cNvSpPr>
          <p:nvPr>
            <p:ph type="title"/>
          </p:nvPr>
        </p:nvSpPr>
        <p:spPr/>
        <p:txBody>
          <a:bodyPr/>
          <a:lstStyle/>
          <a:p>
            <a:r>
              <a:rPr lang="en-US" dirty="0" err="1"/>
              <a:t>AcuSpike</a:t>
            </a:r>
            <a:r>
              <a:rPr lang="en-US" dirty="0"/>
              <a:t> Heatmap</a:t>
            </a:r>
          </a:p>
        </p:txBody>
      </p:sp>
      <p:pic>
        <p:nvPicPr>
          <p:cNvPr id="4" name="Picture 3">
            <a:extLst>
              <a:ext uri="{FF2B5EF4-FFF2-40B4-BE49-F238E27FC236}">
                <a16:creationId xmlns:a16="http://schemas.microsoft.com/office/drawing/2014/main" id="{7A780999-3DF5-1C4F-A321-87561D58B330}"/>
              </a:ext>
            </a:extLst>
          </p:cNvPr>
          <p:cNvPicPr>
            <a:picLocks noChangeAspect="1"/>
          </p:cNvPicPr>
          <p:nvPr/>
        </p:nvPicPr>
        <p:blipFill>
          <a:blip r:embed="rId2"/>
          <a:stretch>
            <a:fillRect/>
          </a:stretch>
        </p:blipFill>
        <p:spPr>
          <a:xfrm>
            <a:off x="614362" y="1676400"/>
            <a:ext cx="7915275" cy="4966448"/>
          </a:xfrm>
          <a:prstGeom prst="rect">
            <a:avLst/>
          </a:prstGeom>
        </p:spPr>
      </p:pic>
    </p:spTree>
    <p:extLst>
      <p:ext uri="{BB962C8B-B14F-4D97-AF65-F5344CB8AC3E}">
        <p14:creationId xmlns:p14="http://schemas.microsoft.com/office/powerpoint/2010/main" val="3799934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1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09600" y="1828800"/>
            <a:ext cx="8991600" cy="900546"/>
          </a:xfrm>
        </p:spPr>
        <p:txBody>
          <a:bodyPr>
            <a:normAutofit/>
          </a:bodyPr>
          <a:lstStyle/>
          <a:p>
            <a:r>
              <a:rPr lang="en-US" sz="3600" dirty="0"/>
              <a:t>Example: WDI</a:t>
            </a:r>
            <a:endParaRPr lang="en-US" sz="3900" dirty="0"/>
          </a:p>
        </p:txBody>
      </p:sp>
      <p:sp>
        <p:nvSpPr>
          <p:cNvPr id="4" name="Subtitle 3"/>
          <p:cNvSpPr>
            <a:spLocks noGrp="1"/>
          </p:cNvSpPr>
          <p:nvPr>
            <p:ph type="subTitle" idx="1"/>
          </p:nvPr>
        </p:nvSpPr>
        <p:spPr/>
        <p:txBody>
          <a:bodyPr/>
          <a:lstStyle/>
          <a:p>
            <a:r>
              <a:rPr lang="en-US" dirty="0"/>
              <a:t>GDP Per Capita Versus Life Expectancy</a:t>
            </a:r>
            <a:endParaRPr lang="en-IN" dirty="0"/>
          </a:p>
        </p:txBody>
      </p:sp>
    </p:spTree>
    <p:extLst>
      <p:ext uri="{BB962C8B-B14F-4D97-AF65-F5344CB8AC3E}">
        <p14:creationId xmlns:p14="http://schemas.microsoft.com/office/powerpoint/2010/main" val="932750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5EE26-A0CC-4848-9C87-AE9E1BFF2118}"/>
              </a:ext>
            </a:extLst>
          </p:cNvPr>
          <p:cNvSpPr>
            <a:spLocks noGrp="1"/>
          </p:cNvSpPr>
          <p:nvPr>
            <p:ph type="title"/>
          </p:nvPr>
        </p:nvSpPr>
        <p:spPr>
          <a:xfrm>
            <a:off x="0" y="228600"/>
            <a:ext cx="9144000" cy="1143000"/>
          </a:xfrm>
        </p:spPr>
        <p:txBody>
          <a:bodyPr/>
          <a:lstStyle/>
          <a:p>
            <a:r>
              <a:rPr lang="en-US" sz="3200" dirty="0"/>
              <a:t>WDI: GDP Per Capita Versus Life Expectancy</a:t>
            </a:r>
          </a:p>
        </p:txBody>
      </p:sp>
      <p:sp>
        <p:nvSpPr>
          <p:cNvPr id="5" name="TextBox 4">
            <a:extLst>
              <a:ext uri="{FF2B5EF4-FFF2-40B4-BE49-F238E27FC236}">
                <a16:creationId xmlns:a16="http://schemas.microsoft.com/office/drawing/2014/main" id="{57D4CDAF-1EE3-D449-84C4-F30DEB4E698F}"/>
              </a:ext>
            </a:extLst>
          </p:cNvPr>
          <p:cNvSpPr txBox="1"/>
          <p:nvPr/>
        </p:nvSpPr>
        <p:spPr>
          <a:xfrm>
            <a:off x="1981200" y="1447800"/>
            <a:ext cx="4724400" cy="369332"/>
          </a:xfrm>
          <a:prstGeom prst="rect">
            <a:avLst/>
          </a:prstGeom>
          <a:noFill/>
        </p:spPr>
        <p:txBody>
          <a:bodyPr wrap="square" rtlCol="0">
            <a:spAutoFit/>
          </a:bodyPr>
          <a:lstStyle/>
          <a:p>
            <a:pPr algn="ctr"/>
            <a:r>
              <a:rPr lang="en-US" dirty="0"/>
              <a:t>iso2c country codes</a:t>
            </a:r>
          </a:p>
        </p:txBody>
      </p:sp>
      <p:pic>
        <p:nvPicPr>
          <p:cNvPr id="3" name="Picture 2">
            <a:extLst>
              <a:ext uri="{FF2B5EF4-FFF2-40B4-BE49-F238E27FC236}">
                <a16:creationId xmlns:a16="http://schemas.microsoft.com/office/drawing/2014/main" id="{C319F9B0-32AD-224B-BBE8-476E2A061B91}"/>
              </a:ext>
            </a:extLst>
          </p:cNvPr>
          <p:cNvPicPr>
            <a:picLocks noChangeAspect="1"/>
          </p:cNvPicPr>
          <p:nvPr/>
        </p:nvPicPr>
        <p:blipFill>
          <a:blip r:embed="rId2"/>
          <a:stretch>
            <a:fillRect/>
          </a:stretch>
        </p:blipFill>
        <p:spPr>
          <a:xfrm>
            <a:off x="1981200" y="3733800"/>
            <a:ext cx="5194300" cy="2197100"/>
          </a:xfrm>
          <a:prstGeom prst="rect">
            <a:avLst/>
          </a:prstGeom>
        </p:spPr>
      </p:pic>
      <p:sp>
        <p:nvSpPr>
          <p:cNvPr id="4" name="Rectangle 3">
            <a:extLst>
              <a:ext uri="{FF2B5EF4-FFF2-40B4-BE49-F238E27FC236}">
                <a16:creationId xmlns:a16="http://schemas.microsoft.com/office/drawing/2014/main" id="{EBC60C1F-EA31-B34F-B4CF-3B27D99A9C96}"/>
              </a:ext>
            </a:extLst>
          </p:cNvPr>
          <p:cNvSpPr/>
          <p:nvPr/>
        </p:nvSpPr>
        <p:spPr>
          <a:xfrm>
            <a:off x="2286000" y="2037727"/>
            <a:ext cx="4572000" cy="1384995"/>
          </a:xfrm>
          <a:prstGeom prst="rect">
            <a:avLst/>
          </a:prstGeom>
        </p:spPr>
        <p:txBody>
          <a:bodyPr>
            <a:spAutoFit/>
          </a:bodyPr>
          <a:lstStyle/>
          <a:p>
            <a:r>
              <a:rPr lang="en-US" sz="1400" dirty="0" err="1"/>
              <a:t>install.packages</a:t>
            </a:r>
            <a:r>
              <a:rPr lang="en-US" sz="1400" dirty="0"/>
              <a:t>("</a:t>
            </a:r>
            <a:r>
              <a:rPr lang="en-US" sz="1400" dirty="0" err="1"/>
              <a:t>countrycode</a:t>
            </a:r>
            <a:r>
              <a:rPr lang="en-US" sz="1400" dirty="0"/>
              <a:t>")</a:t>
            </a:r>
          </a:p>
          <a:p>
            <a:r>
              <a:rPr lang="en-US" sz="1400" dirty="0"/>
              <a:t>library(</a:t>
            </a:r>
            <a:r>
              <a:rPr lang="en-US" sz="1400" dirty="0" err="1"/>
              <a:t>countrycode</a:t>
            </a:r>
            <a:r>
              <a:rPr lang="en-US" sz="1400" dirty="0"/>
              <a:t>)</a:t>
            </a:r>
          </a:p>
          <a:p>
            <a:r>
              <a:rPr lang="en-US" sz="1400" dirty="0" err="1"/>
              <a:t>countrycode</a:t>
            </a:r>
            <a:r>
              <a:rPr lang="en-US" sz="1400" dirty="0"/>
              <a:t>("Albania", '</a:t>
            </a:r>
            <a:r>
              <a:rPr lang="en-US" sz="1400" dirty="0" err="1"/>
              <a:t>country.name</a:t>
            </a:r>
            <a:r>
              <a:rPr lang="en-US" sz="1400" dirty="0"/>
              <a:t>', 'iso2c') </a:t>
            </a:r>
          </a:p>
          <a:p>
            <a:r>
              <a:rPr lang="en-US" sz="1400" dirty="0" err="1"/>
              <a:t>countrycode</a:t>
            </a:r>
            <a:r>
              <a:rPr lang="en-US" sz="1400" dirty="0"/>
              <a:t>("Germany", '</a:t>
            </a:r>
            <a:r>
              <a:rPr lang="en-US" sz="1400" dirty="0" err="1"/>
              <a:t>country.name</a:t>
            </a:r>
            <a:r>
              <a:rPr lang="en-US" sz="1400" dirty="0"/>
              <a:t>', 'iso2c') </a:t>
            </a:r>
          </a:p>
          <a:p>
            <a:r>
              <a:rPr lang="en-US" sz="1400" dirty="0" err="1"/>
              <a:t>countrycode</a:t>
            </a:r>
            <a:r>
              <a:rPr lang="en-US" sz="1400" dirty="0"/>
              <a:t>("United States", '</a:t>
            </a:r>
            <a:r>
              <a:rPr lang="en-US" sz="1400" dirty="0" err="1"/>
              <a:t>country.name</a:t>
            </a:r>
            <a:r>
              <a:rPr lang="en-US" sz="1400" dirty="0"/>
              <a:t>', 'iso2c') </a:t>
            </a:r>
          </a:p>
          <a:p>
            <a:r>
              <a:rPr lang="en-US" sz="1400" dirty="0" err="1"/>
              <a:t>countrycode</a:t>
            </a:r>
            <a:r>
              <a:rPr lang="en-US" sz="1400" dirty="0"/>
              <a:t>("Canada", '</a:t>
            </a:r>
            <a:r>
              <a:rPr lang="en-US" sz="1400" dirty="0" err="1"/>
              <a:t>country.name</a:t>
            </a:r>
            <a:r>
              <a:rPr lang="en-US" sz="1400" dirty="0"/>
              <a:t>', 'iso2c') </a:t>
            </a:r>
          </a:p>
        </p:txBody>
      </p:sp>
    </p:spTree>
    <p:extLst>
      <p:ext uri="{BB962C8B-B14F-4D97-AF65-F5344CB8AC3E}">
        <p14:creationId xmlns:p14="http://schemas.microsoft.com/office/powerpoint/2010/main" val="2571016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5EE26-A0CC-4848-9C87-AE9E1BFF2118}"/>
              </a:ext>
            </a:extLst>
          </p:cNvPr>
          <p:cNvSpPr>
            <a:spLocks noGrp="1"/>
          </p:cNvSpPr>
          <p:nvPr>
            <p:ph type="title"/>
          </p:nvPr>
        </p:nvSpPr>
        <p:spPr>
          <a:xfrm>
            <a:off x="0" y="228600"/>
            <a:ext cx="9144000" cy="1143000"/>
          </a:xfrm>
        </p:spPr>
        <p:txBody>
          <a:bodyPr/>
          <a:lstStyle/>
          <a:p>
            <a:r>
              <a:rPr lang="en-US" sz="3200" dirty="0"/>
              <a:t>WDI: GDP Per Capita Versus Life Expectancy</a:t>
            </a:r>
          </a:p>
        </p:txBody>
      </p:sp>
      <p:sp>
        <p:nvSpPr>
          <p:cNvPr id="5" name="TextBox 4">
            <a:extLst>
              <a:ext uri="{FF2B5EF4-FFF2-40B4-BE49-F238E27FC236}">
                <a16:creationId xmlns:a16="http://schemas.microsoft.com/office/drawing/2014/main" id="{57D4CDAF-1EE3-D449-84C4-F30DEB4E698F}"/>
              </a:ext>
            </a:extLst>
          </p:cNvPr>
          <p:cNvSpPr txBox="1"/>
          <p:nvPr/>
        </p:nvSpPr>
        <p:spPr>
          <a:xfrm>
            <a:off x="1981200" y="1447800"/>
            <a:ext cx="4724400" cy="369332"/>
          </a:xfrm>
          <a:prstGeom prst="rect">
            <a:avLst/>
          </a:prstGeom>
          <a:noFill/>
        </p:spPr>
        <p:txBody>
          <a:bodyPr wrap="square" rtlCol="0">
            <a:spAutoFit/>
          </a:bodyPr>
          <a:lstStyle/>
          <a:p>
            <a:pPr algn="ctr"/>
            <a:r>
              <a:rPr lang="en-US" dirty="0"/>
              <a:t>Load Both Data Sets</a:t>
            </a:r>
          </a:p>
        </p:txBody>
      </p:sp>
      <p:pic>
        <p:nvPicPr>
          <p:cNvPr id="9" name="Picture 8">
            <a:extLst>
              <a:ext uri="{FF2B5EF4-FFF2-40B4-BE49-F238E27FC236}">
                <a16:creationId xmlns:a16="http://schemas.microsoft.com/office/drawing/2014/main" id="{282405D0-3EAC-A94A-A9EB-85093DD1ED0D}"/>
              </a:ext>
            </a:extLst>
          </p:cNvPr>
          <p:cNvPicPr>
            <a:picLocks noChangeAspect="1"/>
          </p:cNvPicPr>
          <p:nvPr/>
        </p:nvPicPr>
        <p:blipFill>
          <a:blip r:embed="rId2"/>
          <a:stretch>
            <a:fillRect/>
          </a:stretch>
        </p:blipFill>
        <p:spPr>
          <a:xfrm>
            <a:off x="3505200" y="2623838"/>
            <a:ext cx="4529139" cy="1214712"/>
          </a:xfrm>
          <a:prstGeom prst="rect">
            <a:avLst/>
          </a:prstGeom>
        </p:spPr>
      </p:pic>
      <p:sp>
        <p:nvSpPr>
          <p:cNvPr id="10" name="Rectangle 9">
            <a:extLst>
              <a:ext uri="{FF2B5EF4-FFF2-40B4-BE49-F238E27FC236}">
                <a16:creationId xmlns:a16="http://schemas.microsoft.com/office/drawing/2014/main" id="{DBF0C748-4D0D-F04A-88F0-8BC2F69A4A8B}"/>
              </a:ext>
            </a:extLst>
          </p:cNvPr>
          <p:cNvSpPr/>
          <p:nvPr/>
        </p:nvSpPr>
        <p:spPr>
          <a:xfrm>
            <a:off x="101278" y="1871147"/>
            <a:ext cx="4572000" cy="1015663"/>
          </a:xfrm>
          <a:prstGeom prst="rect">
            <a:avLst/>
          </a:prstGeom>
        </p:spPr>
        <p:txBody>
          <a:bodyPr>
            <a:spAutoFit/>
          </a:bodyPr>
          <a:lstStyle/>
          <a:p>
            <a:r>
              <a:rPr lang="en-US" sz="1200" dirty="0"/>
              <a:t>library(WDI)</a:t>
            </a:r>
          </a:p>
          <a:p>
            <a:r>
              <a:rPr lang="en-US" sz="1200" dirty="0"/>
              <a:t>#GDP ("NY.GDP"), Per capita ("PCAP"), in US Currency (KD)</a:t>
            </a:r>
          </a:p>
          <a:p>
            <a:r>
              <a:rPr lang="en-US" sz="1200" dirty="0"/>
              <a:t>GDPPC = WDI(indicator="NY.GDP.PCAP.KD", start=2015, end=2015)</a:t>
            </a:r>
          </a:p>
          <a:p>
            <a:r>
              <a:rPr lang="en-US" sz="1200" dirty="0"/>
              <a:t>head(GDPPC)</a:t>
            </a:r>
          </a:p>
        </p:txBody>
      </p:sp>
      <p:sp>
        <p:nvSpPr>
          <p:cNvPr id="12" name="Rectangle 11">
            <a:extLst>
              <a:ext uri="{FF2B5EF4-FFF2-40B4-BE49-F238E27FC236}">
                <a16:creationId xmlns:a16="http://schemas.microsoft.com/office/drawing/2014/main" id="{2D58C502-B21F-3244-9FF3-EDCDB34B036F}"/>
              </a:ext>
            </a:extLst>
          </p:cNvPr>
          <p:cNvSpPr/>
          <p:nvPr/>
        </p:nvSpPr>
        <p:spPr>
          <a:xfrm>
            <a:off x="101278" y="3386357"/>
            <a:ext cx="4572000" cy="3046988"/>
          </a:xfrm>
          <a:prstGeom prst="rect">
            <a:avLst/>
          </a:prstGeom>
        </p:spPr>
        <p:txBody>
          <a:bodyPr>
            <a:spAutoFit/>
          </a:bodyPr>
          <a:lstStyle/>
          <a:p>
            <a:r>
              <a:rPr lang="en-US" sz="1200" dirty="0"/>
              <a:t>library(WHO)</a:t>
            </a:r>
          </a:p>
          <a:p>
            <a:r>
              <a:rPr lang="en-US" sz="1200" dirty="0"/>
              <a:t>codes &lt;- </a:t>
            </a:r>
            <a:r>
              <a:rPr lang="en-US" sz="1200" dirty="0" err="1"/>
              <a:t>get_codes</a:t>
            </a:r>
            <a:r>
              <a:rPr lang="en-US" sz="1200" dirty="0"/>
              <a:t>()</a:t>
            </a:r>
          </a:p>
          <a:p>
            <a:r>
              <a:rPr lang="en-US" sz="1200" dirty="0" err="1"/>
              <a:t>str</a:t>
            </a:r>
            <a:r>
              <a:rPr lang="en-US" sz="1200" dirty="0"/>
              <a:t>(codes)</a:t>
            </a:r>
          </a:p>
          <a:p>
            <a:r>
              <a:rPr lang="en-US" sz="1200" dirty="0"/>
              <a:t>dim(codes)</a:t>
            </a:r>
          </a:p>
          <a:p>
            <a:r>
              <a:rPr lang="en-US" sz="1200" dirty="0"/>
              <a:t>names(codes)</a:t>
            </a:r>
          </a:p>
          <a:p>
            <a:r>
              <a:rPr lang="en-US" sz="1200" dirty="0"/>
              <a:t>grep("life expect",</a:t>
            </a:r>
            <a:r>
              <a:rPr lang="en-US" sz="1200" dirty="0" err="1"/>
              <a:t>codes$display</a:t>
            </a:r>
            <a:r>
              <a:rPr lang="en-US" sz="1200" dirty="0"/>
              <a:t>)</a:t>
            </a:r>
          </a:p>
          <a:p>
            <a:r>
              <a:rPr lang="en-US" sz="1200" dirty="0"/>
              <a:t># another way instead of grep</a:t>
            </a:r>
          </a:p>
          <a:p>
            <a:r>
              <a:rPr lang="en-US" sz="1200" dirty="0"/>
              <a:t>#which(</a:t>
            </a:r>
            <a:r>
              <a:rPr lang="en-US" sz="1200" dirty="0" err="1"/>
              <a:t>str_detect</a:t>
            </a:r>
            <a:r>
              <a:rPr lang="en-US" sz="1200" dirty="0"/>
              <a:t>(</a:t>
            </a:r>
            <a:r>
              <a:rPr lang="en-US" sz="1200" dirty="0" err="1"/>
              <a:t>codes$display</a:t>
            </a:r>
            <a:r>
              <a:rPr lang="en-US" sz="1200" dirty="0"/>
              <a:t>,"life expect"))</a:t>
            </a:r>
          </a:p>
          <a:p>
            <a:r>
              <a:rPr lang="en-US" sz="1200" dirty="0" err="1"/>
              <a:t>codes$display</a:t>
            </a:r>
            <a:r>
              <a:rPr lang="en-US" sz="1200" dirty="0"/>
              <a:t>[58]</a:t>
            </a:r>
          </a:p>
          <a:p>
            <a:r>
              <a:rPr lang="en-US" sz="1200" dirty="0" err="1"/>
              <a:t>codes$display</a:t>
            </a:r>
            <a:r>
              <a:rPr lang="en-US" sz="1200" dirty="0"/>
              <a:t>[2187]</a:t>
            </a:r>
          </a:p>
          <a:p>
            <a:r>
              <a:rPr lang="en-US" sz="1200" dirty="0" err="1"/>
              <a:t>codes$label</a:t>
            </a:r>
            <a:r>
              <a:rPr lang="en-US" sz="1200" dirty="0"/>
              <a:t>[58]</a:t>
            </a:r>
          </a:p>
          <a:p>
            <a:r>
              <a:rPr lang="en-US" sz="1200" dirty="0"/>
              <a:t>codes[58,]</a:t>
            </a:r>
          </a:p>
          <a:p>
            <a:r>
              <a:rPr lang="en-US" sz="1200" dirty="0"/>
              <a:t>#58th codes has label "WHOSIS_000002"</a:t>
            </a:r>
          </a:p>
          <a:p>
            <a:r>
              <a:rPr lang="en-US" sz="1200" dirty="0"/>
              <a:t>LE = </a:t>
            </a:r>
            <a:r>
              <a:rPr lang="en-US" sz="1200" dirty="0" err="1"/>
              <a:t>get_data</a:t>
            </a:r>
            <a:r>
              <a:rPr lang="en-US" sz="1200" dirty="0"/>
              <a:t>("WHOSIS_000002")</a:t>
            </a:r>
          </a:p>
          <a:p>
            <a:r>
              <a:rPr lang="en-US" sz="1200" dirty="0"/>
              <a:t>LE$iso2c = </a:t>
            </a:r>
            <a:r>
              <a:rPr lang="en-US" sz="1200" dirty="0" err="1"/>
              <a:t>countrycode</a:t>
            </a:r>
            <a:r>
              <a:rPr lang="en-US" sz="1200" dirty="0"/>
              <a:t>(</a:t>
            </a:r>
            <a:r>
              <a:rPr lang="en-US" sz="1200" dirty="0" err="1"/>
              <a:t>LE$country</a:t>
            </a:r>
            <a:r>
              <a:rPr lang="en-US" sz="1200" dirty="0"/>
              <a:t>, '</a:t>
            </a:r>
            <a:r>
              <a:rPr lang="en-US" sz="1200" dirty="0" err="1"/>
              <a:t>country.name</a:t>
            </a:r>
            <a:r>
              <a:rPr lang="en-US" sz="1200" dirty="0"/>
              <a:t>', 'iso2c') </a:t>
            </a:r>
          </a:p>
          <a:p>
            <a:r>
              <a:rPr lang="en-US" sz="1200" dirty="0"/>
              <a:t>LE</a:t>
            </a:r>
          </a:p>
        </p:txBody>
      </p:sp>
      <p:pic>
        <p:nvPicPr>
          <p:cNvPr id="13" name="Picture 12">
            <a:extLst>
              <a:ext uri="{FF2B5EF4-FFF2-40B4-BE49-F238E27FC236}">
                <a16:creationId xmlns:a16="http://schemas.microsoft.com/office/drawing/2014/main" id="{E0C1386A-61DE-8F4D-AB22-B6BF5989FF4B}"/>
              </a:ext>
            </a:extLst>
          </p:cNvPr>
          <p:cNvPicPr>
            <a:picLocks noChangeAspect="1"/>
          </p:cNvPicPr>
          <p:nvPr/>
        </p:nvPicPr>
        <p:blipFill>
          <a:blip r:embed="rId3"/>
          <a:stretch>
            <a:fillRect/>
          </a:stretch>
        </p:blipFill>
        <p:spPr>
          <a:xfrm>
            <a:off x="3295650" y="4226655"/>
            <a:ext cx="5695950" cy="1366392"/>
          </a:xfrm>
          <a:prstGeom prst="rect">
            <a:avLst/>
          </a:prstGeom>
        </p:spPr>
      </p:pic>
    </p:spTree>
    <p:extLst>
      <p:ext uri="{BB962C8B-B14F-4D97-AF65-F5344CB8AC3E}">
        <p14:creationId xmlns:p14="http://schemas.microsoft.com/office/powerpoint/2010/main" val="244549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44380-EE90-4B4D-BC34-ED71BDDBAB99}"/>
              </a:ext>
            </a:extLst>
          </p:cNvPr>
          <p:cNvSpPr>
            <a:spLocks noGrp="1"/>
          </p:cNvSpPr>
          <p:nvPr>
            <p:ph type="title"/>
          </p:nvPr>
        </p:nvSpPr>
        <p:spPr>
          <a:xfrm>
            <a:off x="0" y="228600"/>
            <a:ext cx="9144000" cy="1143000"/>
          </a:xfrm>
        </p:spPr>
        <p:txBody>
          <a:bodyPr>
            <a:noAutofit/>
          </a:bodyPr>
          <a:lstStyle/>
          <a:p>
            <a:r>
              <a:rPr lang="en-US" sz="3200" dirty="0"/>
              <a:t>WDI: GDP Per Capita Versus Life Expectancy</a:t>
            </a:r>
          </a:p>
        </p:txBody>
      </p:sp>
      <p:pic>
        <p:nvPicPr>
          <p:cNvPr id="4" name="Picture 3">
            <a:extLst>
              <a:ext uri="{FF2B5EF4-FFF2-40B4-BE49-F238E27FC236}">
                <a16:creationId xmlns:a16="http://schemas.microsoft.com/office/drawing/2014/main" id="{467F5F78-BDB6-E140-9199-B80FF3F60D02}"/>
              </a:ext>
            </a:extLst>
          </p:cNvPr>
          <p:cNvPicPr>
            <a:picLocks noChangeAspect="1"/>
          </p:cNvPicPr>
          <p:nvPr/>
        </p:nvPicPr>
        <p:blipFill>
          <a:blip r:embed="rId2"/>
          <a:stretch>
            <a:fillRect/>
          </a:stretch>
        </p:blipFill>
        <p:spPr>
          <a:xfrm>
            <a:off x="304800" y="2277801"/>
            <a:ext cx="8121650" cy="1919663"/>
          </a:xfrm>
          <a:prstGeom prst="rect">
            <a:avLst/>
          </a:prstGeom>
        </p:spPr>
      </p:pic>
      <p:sp>
        <p:nvSpPr>
          <p:cNvPr id="6" name="Rectangle 5">
            <a:extLst>
              <a:ext uri="{FF2B5EF4-FFF2-40B4-BE49-F238E27FC236}">
                <a16:creationId xmlns:a16="http://schemas.microsoft.com/office/drawing/2014/main" id="{CCF099B9-2CB6-9C4B-B868-06AC98A4144B}"/>
              </a:ext>
            </a:extLst>
          </p:cNvPr>
          <p:cNvSpPr/>
          <p:nvPr/>
        </p:nvSpPr>
        <p:spPr>
          <a:xfrm>
            <a:off x="1295400" y="1551363"/>
            <a:ext cx="6858000" cy="584775"/>
          </a:xfrm>
          <a:prstGeom prst="rect">
            <a:avLst/>
          </a:prstGeom>
        </p:spPr>
        <p:txBody>
          <a:bodyPr wrap="square">
            <a:spAutoFit/>
          </a:bodyPr>
          <a:lstStyle/>
          <a:p>
            <a:r>
              <a:rPr lang="en-US" sz="1600" dirty="0"/>
              <a:t>LE2 = LE %&gt;% filter(sex == "Both sexes" &amp; year == 2015)</a:t>
            </a:r>
          </a:p>
          <a:p>
            <a:r>
              <a:rPr lang="en-US" sz="1600" dirty="0"/>
              <a:t>LE2</a:t>
            </a:r>
          </a:p>
        </p:txBody>
      </p:sp>
      <p:pic>
        <p:nvPicPr>
          <p:cNvPr id="8" name="Picture 7">
            <a:extLst>
              <a:ext uri="{FF2B5EF4-FFF2-40B4-BE49-F238E27FC236}">
                <a16:creationId xmlns:a16="http://schemas.microsoft.com/office/drawing/2014/main" id="{88F0BDAE-E1D5-C34B-B50B-40667E8BC73F}"/>
              </a:ext>
            </a:extLst>
          </p:cNvPr>
          <p:cNvPicPr>
            <a:picLocks noChangeAspect="1"/>
          </p:cNvPicPr>
          <p:nvPr/>
        </p:nvPicPr>
        <p:blipFill>
          <a:blip r:embed="rId3"/>
          <a:stretch>
            <a:fillRect/>
          </a:stretch>
        </p:blipFill>
        <p:spPr>
          <a:xfrm>
            <a:off x="4370387" y="5041900"/>
            <a:ext cx="4025900" cy="1739900"/>
          </a:xfrm>
          <a:prstGeom prst="rect">
            <a:avLst/>
          </a:prstGeom>
        </p:spPr>
      </p:pic>
      <p:sp>
        <p:nvSpPr>
          <p:cNvPr id="9" name="Rectangle 8">
            <a:extLst>
              <a:ext uri="{FF2B5EF4-FFF2-40B4-BE49-F238E27FC236}">
                <a16:creationId xmlns:a16="http://schemas.microsoft.com/office/drawing/2014/main" id="{1BEE4D75-0DB8-BD41-9BFE-13DB2CB705B8}"/>
              </a:ext>
            </a:extLst>
          </p:cNvPr>
          <p:cNvSpPr/>
          <p:nvPr/>
        </p:nvSpPr>
        <p:spPr>
          <a:xfrm>
            <a:off x="228600" y="4457334"/>
            <a:ext cx="8991600" cy="738664"/>
          </a:xfrm>
          <a:prstGeom prst="rect">
            <a:avLst/>
          </a:prstGeom>
        </p:spPr>
        <p:txBody>
          <a:bodyPr wrap="square">
            <a:spAutoFit/>
          </a:bodyPr>
          <a:lstStyle/>
          <a:p>
            <a:r>
              <a:rPr lang="en-US" sz="1400" dirty="0"/>
              <a:t>GDPPC2 = GDPPC[48:264,]  #These are the rows of the </a:t>
            </a:r>
            <a:r>
              <a:rPr lang="en-US" sz="1400" dirty="0" err="1"/>
              <a:t>indiviudal</a:t>
            </a:r>
            <a:r>
              <a:rPr lang="en-US" sz="1400" dirty="0"/>
              <a:t> countries rather than regions</a:t>
            </a:r>
          </a:p>
          <a:p>
            <a:r>
              <a:rPr lang="en-US" sz="1400" dirty="0"/>
              <a:t>GDPPC3 = GDPPC2[!</a:t>
            </a:r>
            <a:r>
              <a:rPr lang="en-US" sz="1400" dirty="0" err="1"/>
              <a:t>is.na</a:t>
            </a:r>
            <a:r>
              <a:rPr lang="en-US" sz="1400" dirty="0"/>
              <a:t>(GDPPC2$NY.GDP.PCAP.KD),]</a:t>
            </a:r>
          </a:p>
          <a:p>
            <a:r>
              <a:rPr lang="en-US" sz="1400" dirty="0"/>
              <a:t>head(GDPPC3)</a:t>
            </a:r>
          </a:p>
        </p:txBody>
      </p:sp>
    </p:spTree>
    <p:extLst>
      <p:ext uri="{BB962C8B-B14F-4D97-AF65-F5344CB8AC3E}">
        <p14:creationId xmlns:p14="http://schemas.microsoft.com/office/powerpoint/2010/main" val="3944496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F6BB2-7B19-6F4E-87CF-89FE4702C7D0}"/>
              </a:ext>
            </a:extLst>
          </p:cNvPr>
          <p:cNvSpPr>
            <a:spLocks noGrp="1"/>
          </p:cNvSpPr>
          <p:nvPr>
            <p:ph type="title"/>
          </p:nvPr>
        </p:nvSpPr>
        <p:spPr/>
        <p:txBody>
          <a:bodyPr/>
          <a:lstStyle/>
          <a:p>
            <a:r>
              <a:rPr lang="en-US" dirty="0"/>
              <a:t>The Data Science Pipeline</a:t>
            </a:r>
          </a:p>
        </p:txBody>
      </p:sp>
      <p:pic>
        <p:nvPicPr>
          <p:cNvPr id="4" name="Picture 3">
            <a:extLst>
              <a:ext uri="{FF2B5EF4-FFF2-40B4-BE49-F238E27FC236}">
                <a16:creationId xmlns:a16="http://schemas.microsoft.com/office/drawing/2014/main" id="{43A84B57-A8BE-7E45-85D3-E0432F95BFC3}"/>
              </a:ext>
            </a:extLst>
          </p:cNvPr>
          <p:cNvPicPr>
            <a:picLocks noChangeAspect="1"/>
          </p:cNvPicPr>
          <p:nvPr/>
        </p:nvPicPr>
        <p:blipFill>
          <a:blip r:embed="rId2"/>
          <a:stretch>
            <a:fillRect/>
          </a:stretch>
        </p:blipFill>
        <p:spPr>
          <a:xfrm>
            <a:off x="1381125" y="2667000"/>
            <a:ext cx="6381750" cy="2349869"/>
          </a:xfrm>
          <a:prstGeom prst="rect">
            <a:avLst/>
          </a:prstGeom>
        </p:spPr>
      </p:pic>
      <p:sp>
        <p:nvSpPr>
          <p:cNvPr id="5" name="Rectangle 4">
            <a:extLst>
              <a:ext uri="{FF2B5EF4-FFF2-40B4-BE49-F238E27FC236}">
                <a16:creationId xmlns:a16="http://schemas.microsoft.com/office/drawing/2014/main" id="{91C07249-C720-B34B-89DD-40288CF59B0D}"/>
              </a:ext>
            </a:extLst>
          </p:cNvPr>
          <p:cNvSpPr/>
          <p:nvPr/>
        </p:nvSpPr>
        <p:spPr>
          <a:xfrm>
            <a:off x="3599450" y="3505200"/>
            <a:ext cx="960975" cy="3231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07688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5EE26-A0CC-4848-9C87-AE9E1BFF2118}"/>
              </a:ext>
            </a:extLst>
          </p:cNvPr>
          <p:cNvSpPr>
            <a:spLocks noGrp="1"/>
          </p:cNvSpPr>
          <p:nvPr>
            <p:ph type="title"/>
          </p:nvPr>
        </p:nvSpPr>
        <p:spPr>
          <a:xfrm>
            <a:off x="0" y="228600"/>
            <a:ext cx="9144000" cy="1143000"/>
          </a:xfrm>
        </p:spPr>
        <p:txBody>
          <a:bodyPr/>
          <a:lstStyle/>
          <a:p>
            <a:r>
              <a:rPr lang="en-US" sz="3200" dirty="0"/>
              <a:t>WDI: GDP Per Capita Versus Life Expectancy</a:t>
            </a:r>
          </a:p>
        </p:txBody>
      </p:sp>
      <p:sp>
        <p:nvSpPr>
          <p:cNvPr id="5" name="Rectangle 4">
            <a:extLst>
              <a:ext uri="{FF2B5EF4-FFF2-40B4-BE49-F238E27FC236}">
                <a16:creationId xmlns:a16="http://schemas.microsoft.com/office/drawing/2014/main" id="{C84BDFBE-8A59-1947-A0BA-67A350502C84}"/>
              </a:ext>
            </a:extLst>
          </p:cNvPr>
          <p:cNvSpPr/>
          <p:nvPr/>
        </p:nvSpPr>
        <p:spPr>
          <a:xfrm>
            <a:off x="6019800" y="6928961"/>
            <a:ext cx="3993401" cy="369332"/>
          </a:xfrm>
          <a:prstGeom prst="rect">
            <a:avLst/>
          </a:prstGeom>
        </p:spPr>
        <p:txBody>
          <a:bodyPr wrap="none">
            <a:spAutoFit/>
          </a:bodyPr>
          <a:lstStyle/>
          <a:p>
            <a:r>
              <a:rPr lang="en-US" dirty="0">
                <a:hlinkClick r:id="rId2"/>
              </a:rPr>
              <a:t>http://worldhappiness.report/ed/2019/</a:t>
            </a:r>
            <a:endParaRPr lang="en-US" dirty="0"/>
          </a:p>
        </p:txBody>
      </p:sp>
      <p:sp>
        <p:nvSpPr>
          <p:cNvPr id="8" name="TextBox 7">
            <a:extLst>
              <a:ext uri="{FF2B5EF4-FFF2-40B4-BE49-F238E27FC236}">
                <a16:creationId xmlns:a16="http://schemas.microsoft.com/office/drawing/2014/main" id="{F11F0979-5444-F74B-B2B3-F29D1280C246}"/>
              </a:ext>
            </a:extLst>
          </p:cNvPr>
          <p:cNvSpPr txBox="1"/>
          <p:nvPr/>
        </p:nvSpPr>
        <p:spPr>
          <a:xfrm>
            <a:off x="1981200" y="1447800"/>
            <a:ext cx="4724400" cy="369332"/>
          </a:xfrm>
          <a:prstGeom prst="rect">
            <a:avLst/>
          </a:prstGeom>
          <a:noFill/>
        </p:spPr>
        <p:txBody>
          <a:bodyPr wrap="square" rtlCol="0">
            <a:spAutoFit/>
          </a:bodyPr>
          <a:lstStyle/>
          <a:p>
            <a:pPr algn="ctr"/>
            <a:r>
              <a:rPr lang="en-US" dirty="0"/>
              <a:t>Clean and Merge Datasets</a:t>
            </a:r>
          </a:p>
        </p:txBody>
      </p:sp>
      <p:pic>
        <p:nvPicPr>
          <p:cNvPr id="6" name="Picture 5">
            <a:extLst>
              <a:ext uri="{FF2B5EF4-FFF2-40B4-BE49-F238E27FC236}">
                <a16:creationId xmlns:a16="http://schemas.microsoft.com/office/drawing/2014/main" id="{98051AC3-B911-9745-A031-F85695E35BA2}"/>
              </a:ext>
            </a:extLst>
          </p:cNvPr>
          <p:cNvPicPr>
            <a:picLocks noChangeAspect="1"/>
          </p:cNvPicPr>
          <p:nvPr/>
        </p:nvPicPr>
        <p:blipFill>
          <a:blip r:embed="rId3"/>
          <a:stretch>
            <a:fillRect/>
          </a:stretch>
        </p:blipFill>
        <p:spPr>
          <a:xfrm>
            <a:off x="1822450" y="4164924"/>
            <a:ext cx="5041900" cy="2171700"/>
          </a:xfrm>
          <a:prstGeom prst="rect">
            <a:avLst/>
          </a:prstGeom>
        </p:spPr>
      </p:pic>
      <p:sp>
        <p:nvSpPr>
          <p:cNvPr id="7" name="Rectangle 6">
            <a:extLst>
              <a:ext uri="{FF2B5EF4-FFF2-40B4-BE49-F238E27FC236}">
                <a16:creationId xmlns:a16="http://schemas.microsoft.com/office/drawing/2014/main" id="{A7DC3C01-8268-D347-94DF-15A24B2BCD1E}"/>
              </a:ext>
            </a:extLst>
          </p:cNvPr>
          <p:cNvSpPr/>
          <p:nvPr/>
        </p:nvSpPr>
        <p:spPr>
          <a:xfrm>
            <a:off x="266700" y="2052874"/>
            <a:ext cx="8610600" cy="1815882"/>
          </a:xfrm>
          <a:prstGeom prst="rect">
            <a:avLst/>
          </a:prstGeom>
        </p:spPr>
        <p:txBody>
          <a:bodyPr wrap="square">
            <a:spAutoFit/>
          </a:bodyPr>
          <a:lstStyle/>
          <a:p>
            <a:r>
              <a:rPr lang="en-US" sz="1400" dirty="0"/>
              <a:t>GDPPC2 = GDPPC[48:264,]  #These are the rows of the </a:t>
            </a:r>
            <a:r>
              <a:rPr lang="en-US" sz="1400" dirty="0" err="1"/>
              <a:t>indiviudal</a:t>
            </a:r>
            <a:r>
              <a:rPr lang="en-US" sz="1400" dirty="0"/>
              <a:t> countries rather than regions</a:t>
            </a:r>
          </a:p>
          <a:p>
            <a:r>
              <a:rPr lang="en-US" sz="1400" dirty="0"/>
              <a:t>GDPPC3 = GDPPC2[!</a:t>
            </a:r>
            <a:r>
              <a:rPr lang="en-US" sz="1400" dirty="0" err="1"/>
              <a:t>is.na</a:t>
            </a:r>
            <a:r>
              <a:rPr lang="en-US" sz="1400" dirty="0"/>
              <a:t>(GDPPC2$NY.GDP.PCAP.KD),]</a:t>
            </a:r>
          </a:p>
          <a:p>
            <a:r>
              <a:rPr lang="en-US" sz="1400" dirty="0"/>
              <a:t>head(GDPPC3)</a:t>
            </a:r>
          </a:p>
          <a:p>
            <a:r>
              <a:rPr lang="en-US" sz="1400" dirty="0"/>
              <a:t>dim(GDPPC2)</a:t>
            </a:r>
          </a:p>
          <a:p>
            <a:r>
              <a:rPr lang="en-US" sz="1400" dirty="0"/>
              <a:t>dim(GDPPC3)</a:t>
            </a:r>
          </a:p>
          <a:p>
            <a:r>
              <a:rPr lang="en-US" sz="1400" dirty="0"/>
              <a:t># Try and get a GDP for every country in the LE2 set. </a:t>
            </a:r>
          </a:p>
          <a:p>
            <a:r>
              <a:rPr lang="en-US" sz="1400" dirty="0"/>
              <a:t>GDPPC_LE = </a:t>
            </a:r>
            <a:r>
              <a:rPr lang="en-US" sz="1400" dirty="0" err="1"/>
              <a:t>left_join</a:t>
            </a:r>
            <a:r>
              <a:rPr lang="en-US" sz="1400" dirty="0"/>
              <a:t>(LE2,GDPPC3,"iso2c") %&gt;% select(</a:t>
            </a:r>
            <a:r>
              <a:rPr lang="en-US" sz="1400" dirty="0" err="1"/>
              <a:t>country.x,NY.GDP.PCAP.KD,value,year.x</a:t>
            </a:r>
            <a:r>
              <a:rPr lang="en-US" sz="1400" dirty="0"/>
              <a:t>)</a:t>
            </a:r>
          </a:p>
          <a:p>
            <a:r>
              <a:rPr lang="en-US" sz="1400" dirty="0"/>
              <a:t>head(GDPPC_LE)</a:t>
            </a:r>
          </a:p>
        </p:txBody>
      </p:sp>
    </p:spTree>
    <p:extLst>
      <p:ext uri="{BB962C8B-B14F-4D97-AF65-F5344CB8AC3E}">
        <p14:creationId xmlns:p14="http://schemas.microsoft.com/office/powerpoint/2010/main" val="669673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ADCA2-38ED-0E47-992C-C222EEE5C93A}"/>
              </a:ext>
            </a:extLst>
          </p:cNvPr>
          <p:cNvSpPr>
            <a:spLocks noGrp="1"/>
          </p:cNvSpPr>
          <p:nvPr>
            <p:ph type="title"/>
          </p:nvPr>
        </p:nvSpPr>
        <p:spPr>
          <a:xfrm>
            <a:off x="0" y="228600"/>
            <a:ext cx="9144000" cy="1143000"/>
          </a:xfrm>
        </p:spPr>
        <p:txBody>
          <a:bodyPr/>
          <a:lstStyle/>
          <a:p>
            <a:r>
              <a:rPr lang="en-US" sz="3200" dirty="0"/>
              <a:t>WDI: GDP Per Capita Versus Life Expectancy</a:t>
            </a:r>
          </a:p>
        </p:txBody>
      </p:sp>
      <p:sp>
        <p:nvSpPr>
          <p:cNvPr id="4" name="Rectangle 3">
            <a:extLst>
              <a:ext uri="{FF2B5EF4-FFF2-40B4-BE49-F238E27FC236}">
                <a16:creationId xmlns:a16="http://schemas.microsoft.com/office/drawing/2014/main" id="{B72E7859-B390-F747-B430-3139C3A3E16B}"/>
              </a:ext>
            </a:extLst>
          </p:cNvPr>
          <p:cNvSpPr/>
          <p:nvPr/>
        </p:nvSpPr>
        <p:spPr>
          <a:xfrm>
            <a:off x="436944" y="1752600"/>
            <a:ext cx="8258537" cy="1384995"/>
          </a:xfrm>
          <a:prstGeom prst="rect">
            <a:avLst/>
          </a:prstGeom>
        </p:spPr>
        <p:txBody>
          <a:bodyPr wrap="square">
            <a:spAutoFit/>
          </a:bodyPr>
          <a:lstStyle/>
          <a:p>
            <a:r>
              <a:rPr lang="en-US" sz="1400" dirty="0"/>
              <a:t>library(</a:t>
            </a:r>
            <a:r>
              <a:rPr lang="en-US" sz="1400" dirty="0" err="1"/>
              <a:t>plotly</a:t>
            </a:r>
            <a:r>
              <a:rPr lang="en-US" sz="1400" dirty="0"/>
              <a:t>)</a:t>
            </a:r>
          </a:p>
          <a:p>
            <a:r>
              <a:rPr lang="en-US" sz="1400" dirty="0"/>
              <a:t>names(GDPPC_LE)[1] = "Country"</a:t>
            </a:r>
          </a:p>
          <a:p>
            <a:r>
              <a:rPr lang="en-US" sz="1400" dirty="0" err="1"/>
              <a:t>ThePlot</a:t>
            </a:r>
            <a:r>
              <a:rPr lang="en-US" sz="1400" dirty="0"/>
              <a:t> = GDPPC_LE %&gt;% </a:t>
            </a:r>
          </a:p>
          <a:p>
            <a:r>
              <a:rPr lang="en-US" sz="1400" dirty="0"/>
              <a:t>    </a:t>
            </a:r>
            <a:r>
              <a:rPr lang="en-US" sz="1400" dirty="0" err="1"/>
              <a:t>ggplot</a:t>
            </a:r>
            <a:r>
              <a:rPr lang="en-US" sz="1400" dirty="0"/>
              <a:t>(</a:t>
            </a:r>
            <a:r>
              <a:rPr lang="en-US" sz="1400" dirty="0" err="1"/>
              <a:t>aes</a:t>
            </a:r>
            <a:r>
              <a:rPr lang="en-US" sz="1400" dirty="0"/>
              <a:t>(</a:t>
            </a:r>
            <a:r>
              <a:rPr lang="en-US" sz="1400" dirty="0" err="1"/>
              <a:t>NY.GDP.PCAP.KD,value,color</a:t>
            </a:r>
            <a:r>
              <a:rPr lang="en-US" sz="1400" dirty="0"/>
              <a:t> = Country)) + </a:t>
            </a:r>
            <a:r>
              <a:rPr lang="en-US" sz="1400" dirty="0" err="1"/>
              <a:t>geom_point</a:t>
            </a:r>
            <a:r>
              <a:rPr lang="en-US" sz="1400" dirty="0"/>
              <a:t>() + </a:t>
            </a:r>
            <a:r>
              <a:rPr lang="en-US" sz="1400" dirty="0" err="1"/>
              <a:t>xlab</a:t>
            </a:r>
            <a:r>
              <a:rPr lang="en-US" sz="1400" dirty="0"/>
              <a:t>("GDP Per Capita") +   </a:t>
            </a:r>
            <a:r>
              <a:rPr lang="en-US" sz="1400" dirty="0" err="1"/>
              <a:t>ylab</a:t>
            </a:r>
            <a:r>
              <a:rPr lang="en-US" sz="1400" dirty="0"/>
              <a:t>("Life Expectancy") + </a:t>
            </a:r>
            <a:r>
              <a:rPr lang="en-US" sz="1400" dirty="0" err="1"/>
              <a:t>ggtitle</a:t>
            </a:r>
            <a:r>
              <a:rPr lang="en-US" sz="1400" dirty="0"/>
              <a:t>("Life Expectancy v. GDP Per Capita for 2015")</a:t>
            </a:r>
          </a:p>
          <a:p>
            <a:r>
              <a:rPr lang="en-US" sz="1400" dirty="0" err="1"/>
              <a:t>ggplotly</a:t>
            </a:r>
            <a:r>
              <a:rPr lang="en-US" sz="1400" dirty="0"/>
              <a:t>(</a:t>
            </a:r>
            <a:r>
              <a:rPr lang="en-US" sz="1400" dirty="0" err="1"/>
              <a:t>ThePlot</a:t>
            </a:r>
            <a:r>
              <a:rPr lang="en-US" sz="1400" dirty="0"/>
              <a:t>)</a:t>
            </a:r>
          </a:p>
        </p:txBody>
      </p:sp>
      <p:sp>
        <p:nvSpPr>
          <p:cNvPr id="5" name="TextBox 4">
            <a:extLst>
              <a:ext uri="{FF2B5EF4-FFF2-40B4-BE49-F238E27FC236}">
                <a16:creationId xmlns:a16="http://schemas.microsoft.com/office/drawing/2014/main" id="{641D4A4C-86B4-C74C-9702-EDCA8FC4DC74}"/>
              </a:ext>
            </a:extLst>
          </p:cNvPr>
          <p:cNvSpPr txBox="1"/>
          <p:nvPr/>
        </p:nvSpPr>
        <p:spPr>
          <a:xfrm>
            <a:off x="1981200" y="1447800"/>
            <a:ext cx="4724400" cy="369332"/>
          </a:xfrm>
          <a:prstGeom prst="rect">
            <a:avLst/>
          </a:prstGeom>
          <a:noFill/>
        </p:spPr>
        <p:txBody>
          <a:bodyPr wrap="square" rtlCol="0">
            <a:spAutoFit/>
          </a:bodyPr>
          <a:lstStyle/>
          <a:p>
            <a:pPr algn="ctr"/>
            <a:r>
              <a:rPr lang="en-US" dirty="0"/>
              <a:t>Plot the Merged Data</a:t>
            </a:r>
          </a:p>
        </p:txBody>
      </p:sp>
      <p:pic>
        <p:nvPicPr>
          <p:cNvPr id="6" name="Picture 5">
            <a:extLst>
              <a:ext uri="{FF2B5EF4-FFF2-40B4-BE49-F238E27FC236}">
                <a16:creationId xmlns:a16="http://schemas.microsoft.com/office/drawing/2014/main" id="{9F6C6494-6C59-2F46-9877-6AE92C126CB1}"/>
              </a:ext>
            </a:extLst>
          </p:cNvPr>
          <p:cNvPicPr>
            <a:picLocks noChangeAspect="1"/>
          </p:cNvPicPr>
          <p:nvPr/>
        </p:nvPicPr>
        <p:blipFill>
          <a:blip r:embed="rId2"/>
          <a:stretch>
            <a:fillRect/>
          </a:stretch>
        </p:blipFill>
        <p:spPr>
          <a:xfrm>
            <a:off x="1981200" y="3204989"/>
            <a:ext cx="5715000" cy="3561106"/>
          </a:xfrm>
          <a:prstGeom prst="rect">
            <a:avLst/>
          </a:prstGeom>
        </p:spPr>
      </p:pic>
    </p:spTree>
    <p:extLst>
      <p:ext uri="{BB962C8B-B14F-4D97-AF65-F5344CB8AC3E}">
        <p14:creationId xmlns:p14="http://schemas.microsoft.com/office/powerpoint/2010/main" val="1412097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1832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7924800" cy="900546"/>
          </a:xfrm>
        </p:spPr>
        <p:txBody>
          <a:bodyPr>
            <a:normAutofit/>
          </a:bodyPr>
          <a:lstStyle/>
          <a:p>
            <a:r>
              <a:rPr lang="en-US" sz="3900" dirty="0"/>
              <a:t>String Basics| base and </a:t>
            </a:r>
            <a:r>
              <a:rPr lang="en-US" sz="3900" dirty="0" err="1"/>
              <a:t>stringr</a:t>
            </a:r>
            <a:endParaRPr lang="en-US" sz="3900" dirty="0"/>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327950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750F8-FB56-9048-BEFD-2B7AE775CEA6}"/>
              </a:ext>
            </a:extLst>
          </p:cNvPr>
          <p:cNvSpPr>
            <a:spLocks noGrp="1"/>
          </p:cNvSpPr>
          <p:nvPr>
            <p:ph type="title"/>
          </p:nvPr>
        </p:nvSpPr>
        <p:spPr/>
        <p:txBody>
          <a:bodyPr/>
          <a:lstStyle/>
          <a:p>
            <a:r>
              <a:rPr lang="en-US" dirty="0"/>
              <a:t>String Basics</a:t>
            </a:r>
          </a:p>
        </p:txBody>
      </p:sp>
      <p:sp>
        <p:nvSpPr>
          <p:cNvPr id="4" name="Rectangle 3">
            <a:extLst>
              <a:ext uri="{FF2B5EF4-FFF2-40B4-BE49-F238E27FC236}">
                <a16:creationId xmlns:a16="http://schemas.microsoft.com/office/drawing/2014/main" id="{84CA4470-8133-2044-81C0-1303645CA7C5}"/>
              </a:ext>
            </a:extLst>
          </p:cNvPr>
          <p:cNvSpPr/>
          <p:nvPr/>
        </p:nvSpPr>
        <p:spPr>
          <a:xfrm>
            <a:off x="457200" y="1524000"/>
            <a:ext cx="8458200" cy="5101397"/>
          </a:xfrm>
          <a:prstGeom prst="rect">
            <a:avLst/>
          </a:prstGeom>
        </p:spPr>
        <p:txBody>
          <a:bodyPr wrap="square">
            <a:spAutoFit/>
          </a:bodyPr>
          <a:lstStyle/>
          <a:p>
            <a:r>
              <a:rPr lang="en-US" sz="1050" dirty="0"/>
              <a:t>string1 = "Don't let what you can't do interfere with what you can do."</a:t>
            </a:r>
          </a:p>
          <a:p>
            <a:r>
              <a:rPr lang="en-US" sz="1050" dirty="0"/>
              <a:t>string2 = "\"Don't let what you can't do interfere with what you can do.\" - John Wooden"</a:t>
            </a:r>
          </a:p>
          <a:p>
            <a:r>
              <a:rPr lang="en-US" sz="1050" dirty="0" err="1"/>
              <a:t>writeLines</a:t>
            </a:r>
            <a:r>
              <a:rPr lang="en-US" sz="1050" dirty="0"/>
              <a:t>(string2)</a:t>
            </a:r>
          </a:p>
          <a:p>
            <a:endParaRPr lang="en-US" sz="1050" dirty="0"/>
          </a:p>
          <a:p>
            <a:r>
              <a:rPr lang="en-US" sz="1050" dirty="0"/>
              <a:t>x = "\u00b5"</a:t>
            </a:r>
          </a:p>
          <a:p>
            <a:r>
              <a:rPr lang="en-US" sz="1050" dirty="0"/>
              <a:t>x</a:t>
            </a:r>
          </a:p>
          <a:p>
            <a:r>
              <a:rPr lang="en-US" sz="1050" dirty="0"/>
              <a:t>x = "\\u00b5"</a:t>
            </a:r>
          </a:p>
          <a:p>
            <a:r>
              <a:rPr lang="en-US" sz="1050" dirty="0"/>
              <a:t>x</a:t>
            </a:r>
          </a:p>
          <a:p>
            <a:endParaRPr lang="en-US" sz="1050" dirty="0"/>
          </a:p>
          <a:p>
            <a:r>
              <a:rPr lang="en-US" sz="1050" dirty="0"/>
              <a:t>string3 = c("IF","YOU","GET","GIVE,", "IF","YOU","LEARN","TEACH")</a:t>
            </a:r>
          </a:p>
          <a:p>
            <a:r>
              <a:rPr lang="en-US" sz="1050" dirty="0"/>
              <a:t>string3</a:t>
            </a:r>
          </a:p>
          <a:p>
            <a:endParaRPr lang="en-US" sz="1050" dirty="0"/>
          </a:p>
          <a:p>
            <a:r>
              <a:rPr lang="en-US" sz="1050" dirty="0"/>
              <a:t>#</a:t>
            </a:r>
            <a:r>
              <a:rPr lang="en-US" sz="1050" dirty="0" err="1"/>
              <a:t>strinr</a:t>
            </a:r>
            <a:r>
              <a:rPr lang="en-US" sz="1050" dirty="0"/>
              <a:t> functions</a:t>
            </a:r>
          </a:p>
          <a:p>
            <a:r>
              <a:rPr lang="en-US" sz="1050" dirty="0" err="1"/>
              <a:t>str_length</a:t>
            </a:r>
            <a:r>
              <a:rPr lang="en-US" sz="1050" dirty="0"/>
              <a:t>(string3)</a:t>
            </a:r>
          </a:p>
          <a:p>
            <a:endParaRPr lang="en-US" sz="1050" dirty="0"/>
          </a:p>
          <a:p>
            <a:r>
              <a:rPr lang="en-US" sz="1050" dirty="0"/>
              <a:t>#Collapse Strings... put them together</a:t>
            </a:r>
          </a:p>
          <a:p>
            <a:r>
              <a:rPr lang="en-US" sz="1050" dirty="0" err="1"/>
              <a:t>str_c</a:t>
            </a:r>
            <a:r>
              <a:rPr lang="en-US" sz="1050" dirty="0"/>
              <a:t>(string3)</a:t>
            </a:r>
          </a:p>
          <a:p>
            <a:r>
              <a:rPr lang="en-US" sz="1050" dirty="0"/>
              <a:t>#Collapse Strings... put them together</a:t>
            </a:r>
          </a:p>
          <a:p>
            <a:r>
              <a:rPr lang="en-US" sz="1050" dirty="0" err="1"/>
              <a:t>str_c</a:t>
            </a:r>
            <a:r>
              <a:rPr lang="en-US" sz="1050" dirty="0"/>
              <a:t>(string3, collapse = "")</a:t>
            </a:r>
          </a:p>
          <a:p>
            <a:r>
              <a:rPr lang="en-US" sz="1050" dirty="0"/>
              <a:t>#Collapse Strings... put them together</a:t>
            </a:r>
          </a:p>
          <a:p>
            <a:r>
              <a:rPr lang="en-US" sz="1050" dirty="0" err="1"/>
              <a:t>str_c</a:t>
            </a:r>
            <a:r>
              <a:rPr lang="en-US" sz="1050" dirty="0"/>
              <a:t>(string3, collapse = ",")</a:t>
            </a:r>
          </a:p>
          <a:p>
            <a:r>
              <a:rPr lang="en-US" sz="1050" dirty="0"/>
              <a:t>#Collapse Strings... put them together</a:t>
            </a:r>
          </a:p>
          <a:p>
            <a:r>
              <a:rPr lang="en-US" sz="1050" dirty="0" err="1"/>
              <a:t>str_c</a:t>
            </a:r>
            <a:r>
              <a:rPr lang="en-US" sz="1050" dirty="0"/>
              <a:t>(string3, collapse = " ")</a:t>
            </a:r>
          </a:p>
          <a:p>
            <a:endParaRPr lang="en-US" sz="1050" dirty="0"/>
          </a:p>
          <a:p>
            <a:r>
              <a:rPr lang="en-US" sz="1050" dirty="0"/>
              <a:t>string4 = </a:t>
            </a:r>
            <a:r>
              <a:rPr lang="en-US" sz="1050" dirty="0" err="1"/>
              <a:t>str_c</a:t>
            </a:r>
            <a:r>
              <a:rPr lang="en-US" sz="1050" dirty="0"/>
              <a:t>(string3, collapse = " ")</a:t>
            </a:r>
          </a:p>
          <a:p>
            <a:r>
              <a:rPr lang="en-US" sz="1050" dirty="0" err="1"/>
              <a:t>str_sub</a:t>
            </a:r>
            <a:r>
              <a:rPr lang="en-US" sz="1050" dirty="0"/>
              <a:t>(string4,1,1)</a:t>
            </a:r>
          </a:p>
          <a:p>
            <a:r>
              <a:rPr lang="en-US" sz="1050" dirty="0" err="1"/>
              <a:t>str_sub</a:t>
            </a:r>
            <a:r>
              <a:rPr lang="en-US" sz="1050" dirty="0"/>
              <a:t>(string4,1,7)</a:t>
            </a:r>
          </a:p>
          <a:p>
            <a:r>
              <a:rPr lang="en-US" sz="1050" dirty="0" err="1"/>
              <a:t>str_sub</a:t>
            </a:r>
            <a:r>
              <a:rPr lang="en-US" sz="1050" dirty="0"/>
              <a:t>(string4,-3,-1)</a:t>
            </a:r>
          </a:p>
          <a:p>
            <a:r>
              <a:rPr lang="en-US" sz="1050" dirty="0" err="1"/>
              <a:t>str_sub</a:t>
            </a:r>
            <a:r>
              <a:rPr lang="en-US" sz="1050" dirty="0"/>
              <a:t>(string4,-14,-1)</a:t>
            </a:r>
          </a:p>
          <a:p>
            <a:r>
              <a:rPr lang="en-US" sz="1050" dirty="0" err="1"/>
              <a:t>str_sub</a:t>
            </a:r>
            <a:r>
              <a:rPr lang="en-US" sz="1050" dirty="0"/>
              <a:t>(string4,3,7)</a:t>
            </a:r>
          </a:p>
          <a:p>
            <a:endParaRPr lang="en-US" sz="1050" dirty="0"/>
          </a:p>
        </p:txBody>
      </p:sp>
    </p:spTree>
    <p:extLst>
      <p:ext uri="{BB962C8B-B14F-4D97-AF65-F5344CB8AC3E}">
        <p14:creationId xmlns:p14="http://schemas.microsoft.com/office/powerpoint/2010/main" val="1038411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366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7924800" cy="900546"/>
          </a:xfrm>
        </p:spPr>
        <p:txBody>
          <a:bodyPr>
            <a:normAutofit/>
          </a:bodyPr>
          <a:lstStyle/>
          <a:p>
            <a:r>
              <a:rPr lang="en-US" sz="3900" dirty="0"/>
              <a:t>Basic Matching| base and </a:t>
            </a:r>
            <a:r>
              <a:rPr lang="en-US" sz="3900" dirty="0" err="1"/>
              <a:t>stringr</a:t>
            </a:r>
            <a:endParaRPr lang="en-US" sz="3900" dirty="0"/>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189149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64ABE-79F6-554C-9ED0-0C42B88919D0}"/>
              </a:ext>
            </a:extLst>
          </p:cNvPr>
          <p:cNvSpPr>
            <a:spLocks noGrp="1"/>
          </p:cNvSpPr>
          <p:nvPr>
            <p:ph type="title"/>
          </p:nvPr>
        </p:nvSpPr>
        <p:spPr/>
        <p:txBody>
          <a:bodyPr/>
          <a:lstStyle/>
          <a:p>
            <a:r>
              <a:rPr lang="en-US" dirty="0"/>
              <a:t>Famous Quotes</a:t>
            </a:r>
          </a:p>
        </p:txBody>
      </p:sp>
      <p:pic>
        <p:nvPicPr>
          <p:cNvPr id="4" name="Picture 3">
            <a:extLst>
              <a:ext uri="{FF2B5EF4-FFF2-40B4-BE49-F238E27FC236}">
                <a16:creationId xmlns:a16="http://schemas.microsoft.com/office/drawing/2014/main" id="{67CA3E94-79CF-964B-BBBB-6908105119EF}"/>
              </a:ext>
            </a:extLst>
          </p:cNvPr>
          <p:cNvPicPr>
            <a:picLocks noChangeAspect="1"/>
          </p:cNvPicPr>
          <p:nvPr/>
        </p:nvPicPr>
        <p:blipFill>
          <a:blip r:embed="rId2"/>
          <a:stretch>
            <a:fillRect/>
          </a:stretch>
        </p:blipFill>
        <p:spPr>
          <a:xfrm>
            <a:off x="228600" y="2743200"/>
            <a:ext cx="1620199" cy="1219200"/>
          </a:xfrm>
          <a:prstGeom prst="rect">
            <a:avLst/>
          </a:prstGeom>
        </p:spPr>
      </p:pic>
      <p:sp>
        <p:nvSpPr>
          <p:cNvPr id="5" name="Rectangle 4">
            <a:extLst>
              <a:ext uri="{FF2B5EF4-FFF2-40B4-BE49-F238E27FC236}">
                <a16:creationId xmlns:a16="http://schemas.microsoft.com/office/drawing/2014/main" id="{E4278A70-E102-874C-9C7B-8F1AA29DBD30}"/>
              </a:ext>
            </a:extLst>
          </p:cNvPr>
          <p:cNvSpPr/>
          <p:nvPr/>
        </p:nvSpPr>
        <p:spPr>
          <a:xfrm>
            <a:off x="2133600" y="2667000"/>
            <a:ext cx="6553200" cy="1477328"/>
          </a:xfrm>
          <a:prstGeom prst="rect">
            <a:avLst/>
          </a:prstGeom>
        </p:spPr>
        <p:txBody>
          <a:bodyPr wrap="square">
            <a:spAutoFit/>
          </a:bodyPr>
          <a:lstStyle/>
          <a:p>
            <a:r>
              <a:rPr lang="en-US" dirty="0"/>
              <a:t>“I've missed more than 9000 shots in my career. I've lost almost 300 games. 26 times, I've been trusted to take the game winning shot and missed. I've failed over and over and over again in my life. And that is why I succeed.” </a:t>
            </a:r>
          </a:p>
          <a:p>
            <a:r>
              <a:rPr lang="en-US" dirty="0"/>
              <a:t>– Michael Jordan</a:t>
            </a:r>
          </a:p>
        </p:txBody>
      </p:sp>
      <p:sp>
        <p:nvSpPr>
          <p:cNvPr id="6" name="Rectangle 5">
            <a:extLst>
              <a:ext uri="{FF2B5EF4-FFF2-40B4-BE49-F238E27FC236}">
                <a16:creationId xmlns:a16="http://schemas.microsoft.com/office/drawing/2014/main" id="{7AEC8C98-6D2C-5F40-8D49-FF47FF16FC9D}"/>
              </a:ext>
            </a:extLst>
          </p:cNvPr>
          <p:cNvSpPr/>
          <p:nvPr/>
        </p:nvSpPr>
        <p:spPr>
          <a:xfrm>
            <a:off x="1948655" y="5879760"/>
            <a:ext cx="6400800" cy="646331"/>
          </a:xfrm>
          <a:prstGeom prst="rect">
            <a:avLst/>
          </a:prstGeom>
        </p:spPr>
        <p:txBody>
          <a:bodyPr wrap="square">
            <a:spAutoFit/>
          </a:bodyPr>
          <a:lstStyle/>
          <a:p>
            <a:r>
              <a:rPr lang="en-US" dirty="0"/>
              <a:t>“Don't let what you can't do interfere with what you can do.” – John Wooden</a:t>
            </a:r>
          </a:p>
        </p:txBody>
      </p:sp>
      <p:pic>
        <p:nvPicPr>
          <p:cNvPr id="7" name="Picture 6">
            <a:extLst>
              <a:ext uri="{FF2B5EF4-FFF2-40B4-BE49-F238E27FC236}">
                <a16:creationId xmlns:a16="http://schemas.microsoft.com/office/drawing/2014/main" id="{77D8498F-C832-F04C-A749-805EE623C4E7}"/>
              </a:ext>
            </a:extLst>
          </p:cNvPr>
          <p:cNvPicPr>
            <a:picLocks noChangeAspect="1"/>
          </p:cNvPicPr>
          <p:nvPr/>
        </p:nvPicPr>
        <p:blipFill>
          <a:blip r:embed="rId3"/>
          <a:stretch>
            <a:fillRect/>
          </a:stretch>
        </p:blipFill>
        <p:spPr>
          <a:xfrm>
            <a:off x="609600" y="5624052"/>
            <a:ext cx="884391" cy="1157748"/>
          </a:xfrm>
          <a:prstGeom prst="rect">
            <a:avLst/>
          </a:prstGeom>
        </p:spPr>
      </p:pic>
      <p:pic>
        <p:nvPicPr>
          <p:cNvPr id="8" name="Picture 7">
            <a:extLst>
              <a:ext uri="{FF2B5EF4-FFF2-40B4-BE49-F238E27FC236}">
                <a16:creationId xmlns:a16="http://schemas.microsoft.com/office/drawing/2014/main" id="{E8B013F2-99A8-3B4F-B836-DB4A4F05ED8C}"/>
              </a:ext>
            </a:extLst>
          </p:cNvPr>
          <p:cNvPicPr>
            <a:picLocks noChangeAspect="1"/>
          </p:cNvPicPr>
          <p:nvPr/>
        </p:nvPicPr>
        <p:blipFill>
          <a:blip r:embed="rId4"/>
          <a:stretch>
            <a:fillRect/>
          </a:stretch>
        </p:blipFill>
        <p:spPr>
          <a:xfrm>
            <a:off x="457200" y="4191000"/>
            <a:ext cx="1351601" cy="1351601"/>
          </a:xfrm>
          <a:prstGeom prst="rect">
            <a:avLst/>
          </a:prstGeom>
        </p:spPr>
      </p:pic>
      <p:sp>
        <p:nvSpPr>
          <p:cNvPr id="9" name="Rectangle 8">
            <a:extLst>
              <a:ext uri="{FF2B5EF4-FFF2-40B4-BE49-F238E27FC236}">
                <a16:creationId xmlns:a16="http://schemas.microsoft.com/office/drawing/2014/main" id="{02A6C4F0-7C1F-B540-86CA-84CA49188C8E}"/>
              </a:ext>
            </a:extLst>
          </p:cNvPr>
          <p:cNvSpPr/>
          <p:nvPr/>
        </p:nvSpPr>
        <p:spPr>
          <a:xfrm>
            <a:off x="2133600" y="4521753"/>
            <a:ext cx="6400800" cy="369332"/>
          </a:xfrm>
          <a:prstGeom prst="rect">
            <a:avLst/>
          </a:prstGeom>
        </p:spPr>
        <p:txBody>
          <a:bodyPr wrap="square">
            <a:spAutoFit/>
          </a:bodyPr>
          <a:lstStyle/>
          <a:p>
            <a:r>
              <a:rPr lang="en-US" dirty="0"/>
              <a:t>“If you get give, if you learn teach.” – Maya Angelou</a:t>
            </a:r>
          </a:p>
        </p:txBody>
      </p:sp>
      <p:sp>
        <p:nvSpPr>
          <p:cNvPr id="10" name="Rectangle 9">
            <a:extLst>
              <a:ext uri="{FF2B5EF4-FFF2-40B4-BE49-F238E27FC236}">
                <a16:creationId xmlns:a16="http://schemas.microsoft.com/office/drawing/2014/main" id="{D9132EFE-A3B0-734F-B7E2-E9E5C5AC6951}"/>
              </a:ext>
            </a:extLst>
          </p:cNvPr>
          <p:cNvSpPr/>
          <p:nvPr/>
        </p:nvSpPr>
        <p:spPr>
          <a:xfrm>
            <a:off x="2133600" y="1702769"/>
            <a:ext cx="6400800" cy="369332"/>
          </a:xfrm>
          <a:prstGeom prst="rect">
            <a:avLst/>
          </a:prstGeom>
        </p:spPr>
        <p:txBody>
          <a:bodyPr wrap="square">
            <a:spAutoFit/>
          </a:bodyPr>
          <a:lstStyle/>
          <a:p>
            <a:r>
              <a:rPr lang="en-US" dirty="0"/>
              <a:t>“In a gentle way, you can shake the world.” - Gandhi</a:t>
            </a:r>
          </a:p>
        </p:txBody>
      </p:sp>
      <p:pic>
        <p:nvPicPr>
          <p:cNvPr id="11" name="Picture 10">
            <a:extLst>
              <a:ext uri="{FF2B5EF4-FFF2-40B4-BE49-F238E27FC236}">
                <a16:creationId xmlns:a16="http://schemas.microsoft.com/office/drawing/2014/main" id="{29B890FE-167F-3C49-B940-F2B2BDFF7A94}"/>
              </a:ext>
            </a:extLst>
          </p:cNvPr>
          <p:cNvPicPr>
            <a:picLocks noChangeAspect="1"/>
          </p:cNvPicPr>
          <p:nvPr/>
        </p:nvPicPr>
        <p:blipFill>
          <a:blip r:embed="rId5"/>
          <a:stretch>
            <a:fillRect/>
          </a:stretch>
        </p:blipFill>
        <p:spPr>
          <a:xfrm>
            <a:off x="228600" y="1548502"/>
            <a:ext cx="1720055" cy="966098"/>
          </a:xfrm>
          <a:prstGeom prst="rect">
            <a:avLst/>
          </a:prstGeom>
        </p:spPr>
      </p:pic>
    </p:spTree>
    <p:extLst>
      <p:ext uri="{BB962C8B-B14F-4D97-AF65-F5344CB8AC3E}">
        <p14:creationId xmlns:p14="http://schemas.microsoft.com/office/powerpoint/2010/main" val="33451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3F9F-5997-7549-99F9-A08D9A50F857}"/>
              </a:ext>
            </a:extLst>
          </p:cNvPr>
          <p:cNvSpPr>
            <a:spLocks noGrp="1"/>
          </p:cNvSpPr>
          <p:nvPr>
            <p:ph type="title"/>
          </p:nvPr>
        </p:nvSpPr>
        <p:spPr>
          <a:xfrm>
            <a:off x="0" y="228600"/>
            <a:ext cx="9144000" cy="1143000"/>
          </a:xfrm>
        </p:spPr>
        <p:txBody>
          <a:bodyPr>
            <a:normAutofit fontScale="90000"/>
          </a:bodyPr>
          <a:lstStyle/>
          <a:p>
            <a:r>
              <a:rPr lang="en-US" dirty="0"/>
              <a:t>Basic Matches: </a:t>
            </a:r>
            <a:r>
              <a:rPr lang="en-US" dirty="0" err="1"/>
              <a:t>str_view</a:t>
            </a:r>
            <a:r>
              <a:rPr lang="en-US" dirty="0"/>
              <a:t> and escape (\)</a:t>
            </a:r>
          </a:p>
        </p:txBody>
      </p:sp>
      <p:sp>
        <p:nvSpPr>
          <p:cNvPr id="4" name="Rectangle 3">
            <a:extLst>
              <a:ext uri="{FF2B5EF4-FFF2-40B4-BE49-F238E27FC236}">
                <a16:creationId xmlns:a16="http://schemas.microsoft.com/office/drawing/2014/main" id="{00B3B78A-B295-C54D-B74A-B17C58227B73}"/>
              </a:ext>
            </a:extLst>
          </p:cNvPr>
          <p:cNvSpPr/>
          <p:nvPr/>
        </p:nvSpPr>
        <p:spPr>
          <a:xfrm>
            <a:off x="876300" y="1524000"/>
            <a:ext cx="7391400" cy="2862322"/>
          </a:xfrm>
          <a:prstGeom prst="rect">
            <a:avLst/>
          </a:prstGeom>
        </p:spPr>
        <p:txBody>
          <a:bodyPr wrap="square">
            <a:spAutoFit/>
          </a:bodyPr>
          <a:lstStyle/>
          <a:p>
            <a:r>
              <a:rPr lang="en-US" sz="1200" dirty="0"/>
              <a:t># Regular Expressions</a:t>
            </a:r>
          </a:p>
          <a:p>
            <a:r>
              <a:rPr lang="en-US" sz="1200" dirty="0"/>
              <a:t>string5 = " \"I've missed more than 9000 shots in my career. I've lost almost 300 games. 26 times, I've been trusted to take the game winning shot and missed. I've failed over and over and over again in my life. And that is why I succeed.\" </a:t>
            </a:r>
          </a:p>
          <a:p>
            <a:r>
              <a:rPr lang="en-US" sz="1200" dirty="0"/>
              <a:t>– Michael Jordan"</a:t>
            </a:r>
          </a:p>
          <a:p>
            <a:endParaRPr lang="en-US" sz="1200" dirty="0"/>
          </a:p>
          <a:p>
            <a:r>
              <a:rPr lang="en-US" sz="1200" dirty="0" err="1"/>
              <a:t>str_view</a:t>
            </a:r>
            <a:r>
              <a:rPr lang="en-US" sz="1200" dirty="0"/>
              <a:t>(string5, "shot") </a:t>
            </a:r>
          </a:p>
          <a:p>
            <a:r>
              <a:rPr lang="en-US" sz="1200" dirty="0" err="1"/>
              <a:t>str_view_all</a:t>
            </a:r>
            <a:r>
              <a:rPr lang="en-US" sz="1200" dirty="0"/>
              <a:t>(string5,"shot")</a:t>
            </a:r>
          </a:p>
          <a:p>
            <a:r>
              <a:rPr lang="en-US" sz="1200" dirty="0" err="1"/>
              <a:t>str_view_all</a:t>
            </a:r>
            <a:r>
              <a:rPr lang="en-US" sz="1200" dirty="0"/>
              <a:t>(string5,"I")</a:t>
            </a:r>
          </a:p>
          <a:p>
            <a:r>
              <a:rPr lang="en-US" sz="1200" dirty="0" err="1"/>
              <a:t>str_view_all</a:t>
            </a:r>
            <a:r>
              <a:rPr lang="en-US" sz="1200" dirty="0"/>
              <a:t>(string5," I ")</a:t>
            </a:r>
          </a:p>
          <a:p>
            <a:r>
              <a:rPr lang="en-US" sz="1200" dirty="0" err="1"/>
              <a:t>str_view_all</a:t>
            </a:r>
            <a:r>
              <a:rPr lang="en-US" sz="1200" dirty="0"/>
              <a:t>(string5,"(\\. I| \"I)") #Find "I" at the beginning of a sentence. </a:t>
            </a:r>
          </a:p>
          <a:p>
            <a:r>
              <a:rPr lang="en-US" sz="1200" dirty="0"/>
              <a:t>#How can we count how many times it comes up in the string?  The answer is coming.</a:t>
            </a:r>
          </a:p>
          <a:p>
            <a:endParaRPr lang="en-US" sz="1200" dirty="0"/>
          </a:p>
          <a:p>
            <a:r>
              <a:rPr lang="en-US" sz="1200" dirty="0" err="1"/>
              <a:t>str_view</a:t>
            </a:r>
            <a:r>
              <a:rPr lang="en-US" sz="1200" dirty="0"/>
              <a:t>(string1, "career\\.") # need \\. because \ is an escape in both strings and regular expressions</a:t>
            </a:r>
          </a:p>
          <a:p>
            <a:r>
              <a:rPr lang="en-US" sz="1200" dirty="0" err="1"/>
              <a:t>str_view_all</a:t>
            </a:r>
            <a:r>
              <a:rPr lang="en-US" sz="1200" dirty="0"/>
              <a:t>(string1,"\\. I") #Find "I" at the beginning of a sentence. </a:t>
            </a:r>
          </a:p>
        </p:txBody>
      </p:sp>
      <p:pic>
        <p:nvPicPr>
          <p:cNvPr id="5" name="Picture 4">
            <a:extLst>
              <a:ext uri="{FF2B5EF4-FFF2-40B4-BE49-F238E27FC236}">
                <a16:creationId xmlns:a16="http://schemas.microsoft.com/office/drawing/2014/main" id="{573AE1F4-8310-DF41-978C-A9A0DD738779}"/>
              </a:ext>
            </a:extLst>
          </p:cNvPr>
          <p:cNvPicPr>
            <a:picLocks noChangeAspect="1"/>
          </p:cNvPicPr>
          <p:nvPr/>
        </p:nvPicPr>
        <p:blipFill rotWithShape="1">
          <a:blip r:embed="rId2"/>
          <a:srcRect b="69955"/>
          <a:stretch/>
        </p:blipFill>
        <p:spPr>
          <a:xfrm>
            <a:off x="914400" y="4538722"/>
            <a:ext cx="7315200" cy="2000483"/>
          </a:xfrm>
          <a:prstGeom prst="rect">
            <a:avLst/>
          </a:prstGeom>
        </p:spPr>
      </p:pic>
    </p:spTree>
    <p:extLst>
      <p:ext uri="{BB962C8B-B14F-4D97-AF65-F5344CB8AC3E}">
        <p14:creationId xmlns:p14="http://schemas.microsoft.com/office/powerpoint/2010/main" val="3686185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5572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7F8CA-BB14-9945-A36A-D52CAA14F1E1}"/>
              </a:ext>
            </a:extLst>
          </p:cNvPr>
          <p:cNvSpPr>
            <a:spLocks noGrp="1"/>
          </p:cNvSpPr>
          <p:nvPr>
            <p:ph type="title"/>
          </p:nvPr>
        </p:nvSpPr>
        <p:spPr>
          <a:xfrm>
            <a:off x="0" y="228600"/>
            <a:ext cx="9144000" cy="1143000"/>
          </a:xfrm>
        </p:spPr>
        <p:txBody>
          <a:bodyPr/>
          <a:lstStyle/>
          <a:p>
            <a:r>
              <a:rPr lang="en-US" sz="3600" dirty="0"/>
              <a:t>Example: Data Set: Students and Courses</a:t>
            </a:r>
          </a:p>
        </p:txBody>
      </p:sp>
      <p:pic>
        <p:nvPicPr>
          <p:cNvPr id="4" name="Picture 3">
            <a:extLst>
              <a:ext uri="{FF2B5EF4-FFF2-40B4-BE49-F238E27FC236}">
                <a16:creationId xmlns:a16="http://schemas.microsoft.com/office/drawing/2014/main" id="{253A2E46-8D05-474C-9364-0A756C50F2B9}"/>
              </a:ext>
            </a:extLst>
          </p:cNvPr>
          <p:cNvPicPr>
            <a:picLocks noChangeAspect="1"/>
          </p:cNvPicPr>
          <p:nvPr/>
        </p:nvPicPr>
        <p:blipFill>
          <a:blip r:embed="rId2"/>
          <a:stretch>
            <a:fillRect/>
          </a:stretch>
        </p:blipFill>
        <p:spPr>
          <a:xfrm>
            <a:off x="838200" y="1481559"/>
            <a:ext cx="2961636" cy="2557041"/>
          </a:xfrm>
          <a:prstGeom prst="rect">
            <a:avLst/>
          </a:prstGeom>
        </p:spPr>
      </p:pic>
      <p:pic>
        <p:nvPicPr>
          <p:cNvPr id="5" name="Picture 4">
            <a:extLst>
              <a:ext uri="{FF2B5EF4-FFF2-40B4-BE49-F238E27FC236}">
                <a16:creationId xmlns:a16="http://schemas.microsoft.com/office/drawing/2014/main" id="{04B55B99-4C80-7548-A65A-52059FB6D919}"/>
              </a:ext>
            </a:extLst>
          </p:cNvPr>
          <p:cNvPicPr>
            <a:picLocks noChangeAspect="1"/>
          </p:cNvPicPr>
          <p:nvPr/>
        </p:nvPicPr>
        <p:blipFill>
          <a:blip r:embed="rId3"/>
          <a:stretch>
            <a:fillRect/>
          </a:stretch>
        </p:blipFill>
        <p:spPr>
          <a:xfrm>
            <a:off x="5285029" y="1481558"/>
            <a:ext cx="2792171" cy="2557041"/>
          </a:xfrm>
          <a:prstGeom prst="rect">
            <a:avLst/>
          </a:prstGeom>
        </p:spPr>
      </p:pic>
      <p:sp>
        <p:nvSpPr>
          <p:cNvPr id="6" name="TextBox 5">
            <a:extLst>
              <a:ext uri="{FF2B5EF4-FFF2-40B4-BE49-F238E27FC236}">
                <a16:creationId xmlns:a16="http://schemas.microsoft.com/office/drawing/2014/main" id="{EFB525BE-2B2C-7B4F-86C3-801331D09FF2}"/>
              </a:ext>
            </a:extLst>
          </p:cNvPr>
          <p:cNvSpPr txBox="1"/>
          <p:nvPr/>
        </p:nvSpPr>
        <p:spPr>
          <a:xfrm>
            <a:off x="371475" y="3995678"/>
            <a:ext cx="8401050" cy="2554545"/>
          </a:xfrm>
          <a:prstGeom prst="rect">
            <a:avLst/>
          </a:prstGeom>
          <a:noFill/>
        </p:spPr>
        <p:txBody>
          <a:bodyPr wrap="square" rtlCol="0">
            <a:spAutoFit/>
          </a:bodyPr>
          <a:lstStyle/>
          <a:p>
            <a:r>
              <a:rPr lang="en-US" sz="1600" b="1" dirty="0"/>
              <a:t>Primary Key</a:t>
            </a:r>
            <a:r>
              <a:rPr lang="en-US" sz="1600" dirty="0"/>
              <a:t>: a variable that uniquely identifies an observation in its own table.  For example, df1$Student_ID is a primary key for df1 because it uniquely identifies each student in df1. (df2$Student_ID is also a primary key for df2.)</a:t>
            </a:r>
          </a:p>
          <a:p>
            <a:endParaRPr lang="en-US" sz="1600" dirty="0"/>
          </a:p>
          <a:p>
            <a:r>
              <a:rPr lang="en-US" sz="1600" b="1" dirty="0"/>
              <a:t>Foreign Key</a:t>
            </a:r>
            <a:r>
              <a:rPr lang="en-US" sz="1600" dirty="0"/>
              <a:t>: a variable in one table that uniquely identifies a row of another table.  For example, df2$Student_ID is a foreign key since it uniquely identifies a student in df1.  </a:t>
            </a:r>
          </a:p>
          <a:p>
            <a:endParaRPr lang="en-US" sz="1600" dirty="0"/>
          </a:p>
          <a:p>
            <a:r>
              <a:rPr lang="en-US" sz="1600" dirty="0"/>
              <a:t>Note: In this case df1$Student_ID and df2_Student_ID are both primary in their respective datasets and foreign keys with respect to each other.  We will see an example shortly where a variable is a foreign key but not a primary key.  </a:t>
            </a:r>
          </a:p>
        </p:txBody>
      </p:sp>
      <p:sp>
        <p:nvSpPr>
          <p:cNvPr id="7" name="Rectangle 6">
            <a:extLst>
              <a:ext uri="{FF2B5EF4-FFF2-40B4-BE49-F238E27FC236}">
                <a16:creationId xmlns:a16="http://schemas.microsoft.com/office/drawing/2014/main" id="{9A3181C5-E89D-794C-8683-ECE3E4AEC83F}"/>
              </a:ext>
            </a:extLst>
          </p:cNvPr>
          <p:cNvSpPr/>
          <p:nvPr/>
        </p:nvSpPr>
        <p:spPr>
          <a:xfrm>
            <a:off x="0" y="6934200"/>
            <a:ext cx="9144000" cy="769441"/>
          </a:xfrm>
          <a:prstGeom prst="rect">
            <a:avLst/>
          </a:prstGeom>
        </p:spPr>
        <p:txBody>
          <a:bodyPr wrap="square">
            <a:spAutoFit/>
          </a:bodyPr>
          <a:lstStyle/>
          <a:p>
            <a:r>
              <a:rPr lang="en-US" sz="1100" dirty="0"/>
              <a:t>df1 = </a:t>
            </a:r>
            <a:r>
              <a:rPr lang="en-US" sz="1100" dirty="0" err="1"/>
              <a:t>data.frame</a:t>
            </a:r>
            <a:r>
              <a:rPr lang="en-US" sz="1100" dirty="0"/>
              <a:t>(</a:t>
            </a:r>
            <a:r>
              <a:rPr lang="en-US" sz="1100" dirty="0" err="1"/>
              <a:t>Student_ID</a:t>
            </a:r>
            <a:r>
              <a:rPr lang="en-US" sz="1100" dirty="0"/>
              <a:t> = c("1234", "2345", "8910", "9101", "3456", "5678","8888"), Course = c("Time Series", "NLP", "Stats1", "DDS", "DDS", "ML2","Data Mining"))</a:t>
            </a:r>
          </a:p>
          <a:p>
            <a:r>
              <a:rPr lang="en-US" sz="1100" dirty="0"/>
              <a:t>df2 = </a:t>
            </a:r>
            <a:r>
              <a:rPr lang="en-US" sz="1100" dirty="0" err="1"/>
              <a:t>data.frame</a:t>
            </a:r>
            <a:r>
              <a:rPr lang="en-US" sz="1100" dirty="0"/>
              <a:t>(</a:t>
            </a:r>
            <a:r>
              <a:rPr lang="en-US" sz="1100" dirty="0" err="1"/>
              <a:t>Student_ID</a:t>
            </a:r>
            <a:r>
              <a:rPr lang="en-US" sz="1100" dirty="0"/>
              <a:t> = c("1234", "2345", "8910", "9101", "3456", "5678","99999", "11111"), Gender = c("M", "F", "M", "F", "F", "F", "M", "M"), State = c("TX", "TX", "CA", "ID", "NY", "FL","NM", "AZ") )</a:t>
            </a:r>
          </a:p>
        </p:txBody>
      </p:sp>
    </p:spTree>
    <p:extLst>
      <p:ext uri="{BB962C8B-B14F-4D97-AF65-F5344CB8AC3E}">
        <p14:creationId xmlns:p14="http://schemas.microsoft.com/office/powerpoint/2010/main" val="1636217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7CA92-005D-CC40-99A2-D871470ADE23}"/>
              </a:ext>
            </a:extLst>
          </p:cNvPr>
          <p:cNvSpPr>
            <a:spLocks noGrp="1"/>
          </p:cNvSpPr>
          <p:nvPr>
            <p:ph type="title"/>
          </p:nvPr>
        </p:nvSpPr>
        <p:spPr/>
        <p:txBody>
          <a:bodyPr>
            <a:normAutofit/>
          </a:bodyPr>
          <a:lstStyle/>
          <a:p>
            <a:r>
              <a:rPr lang="en-US" dirty="0"/>
              <a:t>Anchors: ^ and $</a:t>
            </a:r>
          </a:p>
        </p:txBody>
      </p:sp>
      <p:sp>
        <p:nvSpPr>
          <p:cNvPr id="4" name="Rectangle 3">
            <a:extLst>
              <a:ext uri="{FF2B5EF4-FFF2-40B4-BE49-F238E27FC236}">
                <a16:creationId xmlns:a16="http://schemas.microsoft.com/office/drawing/2014/main" id="{0E2B4E1B-F208-034A-B22C-1E9DA246B234}"/>
              </a:ext>
            </a:extLst>
          </p:cNvPr>
          <p:cNvSpPr/>
          <p:nvPr/>
        </p:nvSpPr>
        <p:spPr>
          <a:xfrm>
            <a:off x="685800" y="1600200"/>
            <a:ext cx="7772400" cy="2677656"/>
          </a:xfrm>
          <a:prstGeom prst="rect">
            <a:avLst/>
          </a:prstGeom>
        </p:spPr>
        <p:txBody>
          <a:bodyPr wrap="square">
            <a:spAutoFit/>
          </a:bodyPr>
          <a:lstStyle/>
          <a:p>
            <a:r>
              <a:rPr lang="en-US" sz="1400" dirty="0"/>
              <a:t>string6 = " \"Sometimes when you innovate, you make mistakes. It is best to admit them quickly, and get on with improving your other innovations.\" - Steve Jobs"</a:t>
            </a:r>
          </a:p>
          <a:p>
            <a:r>
              <a:rPr lang="en-US" sz="1400" dirty="0" err="1"/>
              <a:t>str_view</a:t>
            </a:r>
            <a:r>
              <a:rPr lang="en-US" sz="1400" dirty="0"/>
              <a:t>(string1, "^Don't")</a:t>
            </a:r>
          </a:p>
          <a:p>
            <a:r>
              <a:rPr lang="en-US" sz="1400" dirty="0" err="1"/>
              <a:t>str_view</a:t>
            </a:r>
            <a:r>
              <a:rPr lang="en-US" sz="1400" dirty="0"/>
              <a:t>(string3, "^T")</a:t>
            </a:r>
          </a:p>
          <a:p>
            <a:r>
              <a:rPr lang="en-US" sz="1400" dirty="0" err="1"/>
              <a:t>str_view</a:t>
            </a:r>
            <a:r>
              <a:rPr lang="en-US" sz="1400" dirty="0"/>
              <a:t>(string6, "^\"Some") #Why Nothing ... we will come back to this.</a:t>
            </a:r>
          </a:p>
          <a:p>
            <a:r>
              <a:rPr lang="en-US" sz="1400" dirty="0" err="1"/>
              <a:t>str_view</a:t>
            </a:r>
            <a:r>
              <a:rPr lang="en-US" sz="1400" dirty="0"/>
              <a:t>(string6, "Jobs$")</a:t>
            </a:r>
          </a:p>
          <a:p>
            <a:endParaRPr lang="en-US" sz="1400" dirty="0"/>
          </a:p>
          <a:p>
            <a:r>
              <a:rPr lang="en-US" sz="1400" dirty="0"/>
              <a:t>#Find digits and whitespace</a:t>
            </a:r>
          </a:p>
          <a:p>
            <a:r>
              <a:rPr lang="en-US" sz="1400" dirty="0" err="1"/>
              <a:t>str_view</a:t>
            </a:r>
            <a:r>
              <a:rPr lang="en-US" sz="1400" dirty="0"/>
              <a:t>(string5,"\\d")</a:t>
            </a:r>
          </a:p>
          <a:p>
            <a:r>
              <a:rPr lang="en-US" sz="1400" dirty="0" err="1"/>
              <a:t>str_view_all</a:t>
            </a:r>
            <a:r>
              <a:rPr lang="en-US" sz="1400" dirty="0"/>
              <a:t>(string5,"\\d")</a:t>
            </a:r>
          </a:p>
          <a:p>
            <a:r>
              <a:rPr lang="en-US" sz="1400" dirty="0" err="1"/>
              <a:t>str_view_all</a:t>
            </a:r>
            <a:r>
              <a:rPr lang="en-US" sz="1400" dirty="0"/>
              <a:t>(string6,"\\s") #</a:t>
            </a:r>
            <a:r>
              <a:rPr lang="en-US" sz="1400" dirty="0" err="1"/>
              <a:t>Ahh</a:t>
            </a:r>
            <a:r>
              <a:rPr lang="en-US" sz="1400" dirty="0"/>
              <a:t>... there was white space</a:t>
            </a:r>
          </a:p>
          <a:p>
            <a:r>
              <a:rPr lang="en-US" sz="1400" dirty="0" err="1"/>
              <a:t>str_view</a:t>
            </a:r>
            <a:r>
              <a:rPr lang="en-US" sz="1400" dirty="0"/>
              <a:t>(string6, "^ \"Some") </a:t>
            </a:r>
          </a:p>
        </p:txBody>
      </p:sp>
    </p:spTree>
    <p:extLst>
      <p:ext uri="{BB962C8B-B14F-4D97-AF65-F5344CB8AC3E}">
        <p14:creationId xmlns:p14="http://schemas.microsoft.com/office/powerpoint/2010/main" val="3598172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4105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699D0-E9F0-AF44-BAB0-1080E1D162F6}"/>
              </a:ext>
            </a:extLst>
          </p:cNvPr>
          <p:cNvSpPr>
            <a:spLocks noGrp="1"/>
          </p:cNvSpPr>
          <p:nvPr>
            <p:ph type="title"/>
          </p:nvPr>
        </p:nvSpPr>
        <p:spPr/>
        <p:txBody>
          <a:bodyPr/>
          <a:lstStyle/>
          <a:p>
            <a:r>
              <a:rPr lang="en-US" dirty="0"/>
              <a:t>Classes and Alternatives</a:t>
            </a:r>
          </a:p>
        </p:txBody>
      </p:sp>
      <p:sp>
        <p:nvSpPr>
          <p:cNvPr id="4" name="Rectangle 3">
            <a:extLst>
              <a:ext uri="{FF2B5EF4-FFF2-40B4-BE49-F238E27FC236}">
                <a16:creationId xmlns:a16="http://schemas.microsoft.com/office/drawing/2014/main" id="{E49CE30E-3113-D34A-925D-63BC63C5ABC2}"/>
              </a:ext>
            </a:extLst>
          </p:cNvPr>
          <p:cNvSpPr/>
          <p:nvPr/>
        </p:nvSpPr>
        <p:spPr>
          <a:xfrm>
            <a:off x="952500" y="1600200"/>
            <a:ext cx="7239000" cy="2246769"/>
          </a:xfrm>
          <a:prstGeom prst="rect">
            <a:avLst/>
          </a:prstGeom>
        </p:spPr>
        <p:txBody>
          <a:bodyPr wrap="square">
            <a:spAutoFit/>
          </a:bodyPr>
          <a:lstStyle/>
          <a:p>
            <a:r>
              <a:rPr lang="en-US" sz="1400" dirty="0" err="1"/>
              <a:t>df</a:t>
            </a:r>
            <a:r>
              <a:rPr lang="en-US" sz="1400" dirty="0"/>
              <a:t> = </a:t>
            </a:r>
            <a:r>
              <a:rPr lang="en-US" sz="1400" dirty="0" err="1"/>
              <a:t>data.frame</a:t>
            </a:r>
            <a:r>
              <a:rPr lang="en-US" sz="1400" dirty="0"/>
              <a:t>(quotes = c(string2,string4,string5,string6))</a:t>
            </a:r>
          </a:p>
          <a:p>
            <a:r>
              <a:rPr lang="en-US" sz="1400" dirty="0" err="1"/>
              <a:t>df$quotes</a:t>
            </a:r>
            <a:endParaRPr lang="en-US" sz="1400" dirty="0"/>
          </a:p>
          <a:p>
            <a:r>
              <a:rPr lang="en-US" sz="1400" dirty="0" err="1"/>
              <a:t>str_view</a:t>
            </a:r>
            <a:r>
              <a:rPr lang="en-US" sz="1400" dirty="0"/>
              <a:t>(</a:t>
            </a:r>
            <a:r>
              <a:rPr lang="en-US" sz="1400" dirty="0" err="1"/>
              <a:t>df$quotes</a:t>
            </a:r>
            <a:r>
              <a:rPr lang="en-US" sz="1400" dirty="0"/>
              <a:t>,"(</a:t>
            </a:r>
            <a:r>
              <a:rPr lang="en-US" sz="1400" dirty="0" err="1"/>
              <a:t>Steve|Jobs</a:t>
            </a:r>
            <a:r>
              <a:rPr lang="en-US" sz="1400" dirty="0"/>
              <a:t>)")</a:t>
            </a:r>
          </a:p>
          <a:p>
            <a:r>
              <a:rPr lang="en-US" sz="1400" dirty="0" err="1"/>
              <a:t>str</a:t>
            </a:r>
            <a:r>
              <a:rPr lang="en-US" sz="1400" dirty="0"/>
              <a:t>(</a:t>
            </a:r>
            <a:r>
              <a:rPr lang="en-US" sz="1400" dirty="0" err="1"/>
              <a:t>df</a:t>
            </a:r>
            <a:r>
              <a:rPr lang="en-US" sz="1400" dirty="0"/>
              <a:t>) # quotes are factors by default on this machine.</a:t>
            </a:r>
          </a:p>
          <a:p>
            <a:endParaRPr lang="en-US" sz="1400" dirty="0"/>
          </a:p>
          <a:p>
            <a:r>
              <a:rPr lang="en-US" sz="1400" dirty="0" err="1"/>
              <a:t>df</a:t>
            </a:r>
            <a:r>
              <a:rPr lang="en-US" sz="1400" dirty="0"/>
              <a:t> = </a:t>
            </a:r>
            <a:r>
              <a:rPr lang="en-US" sz="1400" dirty="0" err="1"/>
              <a:t>data.frame</a:t>
            </a:r>
            <a:r>
              <a:rPr lang="en-US" sz="1400" dirty="0"/>
              <a:t>(quotes = c(string2,string4,string5,string6), </a:t>
            </a:r>
            <a:r>
              <a:rPr lang="en-US" sz="1400" dirty="0" err="1"/>
              <a:t>stringsAsFactors</a:t>
            </a:r>
            <a:r>
              <a:rPr lang="en-US" sz="1400" dirty="0"/>
              <a:t> = FALSE)</a:t>
            </a:r>
          </a:p>
          <a:p>
            <a:r>
              <a:rPr lang="en-US" sz="1400" dirty="0" err="1"/>
              <a:t>df$quotes</a:t>
            </a:r>
            <a:endParaRPr lang="en-US" sz="1400" dirty="0"/>
          </a:p>
          <a:p>
            <a:r>
              <a:rPr lang="en-US" sz="1400" dirty="0" err="1"/>
              <a:t>str_view</a:t>
            </a:r>
            <a:r>
              <a:rPr lang="en-US" sz="1400" dirty="0"/>
              <a:t>(</a:t>
            </a:r>
            <a:r>
              <a:rPr lang="en-US" sz="1400" dirty="0" err="1"/>
              <a:t>df$quotes</a:t>
            </a:r>
            <a:r>
              <a:rPr lang="en-US" sz="1400" dirty="0"/>
              <a:t>,"(</a:t>
            </a:r>
            <a:r>
              <a:rPr lang="en-US" sz="1400" dirty="0" err="1"/>
              <a:t>Steve|Jobs</a:t>
            </a:r>
            <a:r>
              <a:rPr lang="en-US" sz="1400" dirty="0"/>
              <a:t>)")</a:t>
            </a:r>
          </a:p>
          <a:p>
            <a:r>
              <a:rPr lang="en-US" sz="1400" dirty="0" err="1"/>
              <a:t>str_view_all</a:t>
            </a:r>
            <a:r>
              <a:rPr lang="en-US" sz="1400" dirty="0"/>
              <a:t>(</a:t>
            </a:r>
            <a:r>
              <a:rPr lang="en-US" sz="1400" dirty="0" err="1"/>
              <a:t>df$quotes</a:t>
            </a:r>
            <a:r>
              <a:rPr lang="en-US" sz="1400" dirty="0"/>
              <a:t>,"[</a:t>
            </a:r>
            <a:r>
              <a:rPr lang="en-US" sz="1400" dirty="0" err="1"/>
              <a:t>abc</a:t>
            </a:r>
            <a:r>
              <a:rPr lang="en-US" sz="1400" dirty="0"/>
              <a:t>]")</a:t>
            </a:r>
          </a:p>
          <a:p>
            <a:r>
              <a:rPr lang="en-US" sz="1400" dirty="0" err="1"/>
              <a:t>str_view_all</a:t>
            </a:r>
            <a:r>
              <a:rPr lang="en-US" sz="1400" dirty="0"/>
              <a:t>(</a:t>
            </a:r>
            <a:r>
              <a:rPr lang="en-US" sz="1400" dirty="0" err="1"/>
              <a:t>df$quotes</a:t>
            </a:r>
            <a:r>
              <a:rPr lang="en-US" sz="1400" dirty="0"/>
              <a:t>,"[^</a:t>
            </a:r>
            <a:r>
              <a:rPr lang="en-US" sz="1400" dirty="0" err="1"/>
              <a:t>abc</a:t>
            </a:r>
            <a:r>
              <a:rPr lang="en-US" sz="1400" dirty="0"/>
              <a:t>]")</a:t>
            </a:r>
          </a:p>
        </p:txBody>
      </p:sp>
    </p:spTree>
    <p:extLst>
      <p:ext uri="{BB962C8B-B14F-4D97-AF65-F5344CB8AC3E}">
        <p14:creationId xmlns:p14="http://schemas.microsoft.com/office/powerpoint/2010/main" val="2545257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641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C58E4-5560-1A45-9E8F-B69970DB0CE3}"/>
              </a:ext>
            </a:extLst>
          </p:cNvPr>
          <p:cNvSpPr>
            <a:spLocks noGrp="1"/>
          </p:cNvSpPr>
          <p:nvPr>
            <p:ph type="title"/>
          </p:nvPr>
        </p:nvSpPr>
        <p:spPr/>
        <p:txBody>
          <a:bodyPr/>
          <a:lstStyle/>
          <a:p>
            <a:r>
              <a:rPr lang="en-US" dirty="0"/>
              <a:t>Repetition</a:t>
            </a:r>
          </a:p>
        </p:txBody>
      </p:sp>
      <p:sp>
        <p:nvSpPr>
          <p:cNvPr id="4" name="Rectangle 3">
            <a:extLst>
              <a:ext uri="{FF2B5EF4-FFF2-40B4-BE49-F238E27FC236}">
                <a16:creationId xmlns:a16="http://schemas.microsoft.com/office/drawing/2014/main" id="{06DA8024-0CD2-1B46-8D62-BD6BD71389B7}"/>
              </a:ext>
            </a:extLst>
          </p:cNvPr>
          <p:cNvSpPr/>
          <p:nvPr/>
        </p:nvSpPr>
        <p:spPr>
          <a:xfrm>
            <a:off x="838200" y="1524000"/>
            <a:ext cx="7696200" cy="3493264"/>
          </a:xfrm>
          <a:prstGeom prst="rect">
            <a:avLst/>
          </a:prstGeom>
        </p:spPr>
        <p:txBody>
          <a:bodyPr wrap="square">
            <a:spAutoFit/>
          </a:bodyPr>
          <a:lstStyle/>
          <a:p>
            <a:r>
              <a:rPr lang="en-US" sz="1400" dirty="0"/>
              <a:t>#Repetition</a:t>
            </a:r>
          </a:p>
          <a:p>
            <a:r>
              <a:rPr lang="en-US" sz="1400" dirty="0"/>
              <a:t># ?: 0 or 1</a:t>
            </a:r>
          </a:p>
          <a:p>
            <a:r>
              <a:rPr lang="en-US" sz="1400" dirty="0"/>
              <a:t># +: 1 or more</a:t>
            </a:r>
          </a:p>
          <a:p>
            <a:r>
              <a:rPr lang="en-US" sz="1400" dirty="0"/>
              <a:t># *: 0 or more</a:t>
            </a:r>
          </a:p>
          <a:p>
            <a:endParaRPr lang="en-US" sz="1400" dirty="0"/>
          </a:p>
          <a:p>
            <a:r>
              <a:rPr lang="en-US" sz="1400" dirty="0" err="1"/>
              <a:t>str_view</a:t>
            </a:r>
            <a:r>
              <a:rPr lang="en-US" sz="1400" dirty="0"/>
              <a:t>(</a:t>
            </a:r>
            <a:r>
              <a:rPr lang="en-US" sz="1400" dirty="0" err="1"/>
              <a:t>df$quotes</a:t>
            </a:r>
            <a:r>
              <a:rPr lang="en-US" sz="1400" dirty="0"/>
              <a:t>, "0+") #Greedy</a:t>
            </a:r>
          </a:p>
          <a:p>
            <a:r>
              <a:rPr lang="en-US" sz="1400" dirty="0" err="1"/>
              <a:t>str_view</a:t>
            </a:r>
            <a:r>
              <a:rPr lang="en-US" sz="1400" dirty="0"/>
              <a:t>(</a:t>
            </a:r>
            <a:r>
              <a:rPr lang="en-US" sz="1400" dirty="0" err="1"/>
              <a:t>df$quotes</a:t>
            </a:r>
            <a:r>
              <a:rPr lang="en-US" sz="1400" dirty="0"/>
              <a:t>, "[</a:t>
            </a:r>
            <a:r>
              <a:rPr lang="en-US" sz="1400" dirty="0" err="1"/>
              <a:t>sn</a:t>
            </a:r>
            <a:r>
              <a:rPr lang="en-US" sz="1400" dirty="0"/>
              <a:t>]+") #Greedy</a:t>
            </a:r>
          </a:p>
          <a:p>
            <a:r>
              <a:rPr lang="en-US" sz="1400" dirty="0" err="1"/>
              <a:t>str_view_all</a:t>
            </a:r>
            <a:r>
              <a:rPr lang="en-US" sz="1400" dirty="0"/>
              <a:t>(</a:t>
            </a:r>
            <a:r>
              <a:rPr lang="en-US" sz="1400" dirty="0" err="1"/>
              <a:t>df$quotes</a:t>
            </a:r>
            <a:r>
              <a:rPr lang="en-US" sz="1400" dirty="0"/>
              <a:t>, "[</a:t>
            </a:r>
            <a:r>
              <a:rPr lang="en-US" sz="1400" dirty="0" err="1"/>
              <a:t>sn</a:t>
            </a:r>
            <a:r>
              <a:rPr lang="en-US" sz="1400" dirty="0"/>
              <a:t>]+")</a:t>
            </a:r>
          </a:p>
          <a:p>
            <a:endParaRPr lang="en-US" sz="1400" dirty="0"/>
          </a:p>
          <a:p>
            <a:r>
              <a:rPr lang="en-US" sz="1400" dirty="0"/>
              <a:t>#More Repetition</a:t>
            </a:r>
          </a:p>
          <a:p>
            <a:r>
              <a:rPr lang="en-US" sz="1400" dirty="0"/>
              <a:t># {n}: exactly n</a:t>
            </a:r>
          </a:p>
          <a:p>
            <a:r>
              <a:rPr lang="en-US" sz="1400" dirty="0"/>
              <a:t># {n,} n or more</a:t>
            </a:r>
          </a:p>
          <a:p>
            <a:r>
              <a:rPr lang="en-US" sz="1400" dirty="0"/>
              <a:t># {,m} at most m</a:t>
            </a:r>
          </a:p>
          <a:p>
            <a:endParaRPr lang="en-US" sz="1400" dirty="0"/>
          </a:p>
          <a:p>
            <a:r>
              <a:rPr lang="en-US" sz="1400" dirty="0" err="1"/>
              <a:t>str_view_all</a:t>
            </a:r>
            <a:r>
              <a:rPr lang="en-US" sz="1400" dirty="0"/>
              <a:t>(</a:t>
            </a:r>
            <a:r>
              <a:rPr lang="en-US" sz="1400" dirty="0" err="1"/>
              <a:t>df$quotes</a:t>
            </a:r>
            <a:r>
              <a:rPr lang="en-US" sz="1400" dirty="0"/>
              <a:t>, "[</a:t>
            </a:r>
            <a:r>
              <a:rPr lang="en-US" sz="1400" dirty="0" err="1"/>
              <a:t>sn</a:t>
            </a:r>
            <a:r>
              <a:rPr lang="en-US" sz="1400" dirty="0"/>
              <a:t>]{2}") #Greedy</a:t>
            </a:r>
          </a:p>
          <a:p>
            <a:endParaRPr lang="en-US" sz="1100" dirty="0"/>
          </a:p>
        </p:txBody>
      </p:sp>
    </p:spTree>
    <p:extLst>
      <p:ext uri="{BB962C8B-B14F-4D97-AF65-F5344CB8AC3E}">
        <p14:creationId xmlns:p14="http://schemas.microsoft.com/office/powerpoint/2010/main" val="2114445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423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71E6E-5212-C546-BB23-52563B3FA5AC}"/>
              </a:ext>
            </a:extLst>
          </p:cNvPr>
          <p:cNvSpPr>
            <a:spLocks noGrp="1"/>
          </p:cNvSpPr>
          <p:nvPr>
            <p:ph type="title"/>
          </p:nvPr>
        </p:nvSpPr>
        <p:spPr/>
        <p:txBody>
          <a:bodyPr/>
          <a:lstStyle/>
          <a:p>
            <a:r>
              <a:rPr lang="en-US" dirty="0"/>
              <a:t>Detect and Count</a:t>
            </a:r>
          </a:p>
        </p:txBody>
      </p:sp>
      <p:sp>
        <p:nvSpPr>
          <p:cNvPr id="4" name="Rectangle 3">
            <a:extLst>
              <a:ext uri="{FF2B5EF4-FFF2-40B4-BE49-F238E27FC236}">
                <a16:creationId xmlns:a16="http://schemas.microsoft.com/office/drawing/2014/main" id="{A3849A2F-E042-CA40-8DEE-81D92BC8DC70}"/>
              </a:ext>
            </a:extLst>
          </p:cNvPr>
          <p:cNvSpPr/>
          <p:nvPr/>
        </p:nvSpPr>
        <p:spPr>
          <a:xfrm>
            <a:off x="1524000" y="2133600"/>
            <a:ext cx="6781800" cy="3785652"/>
          </a:xfrm>
          <a:prstGeom prst="rect">
            <a:avLst/>
          </a:prstGeom>
        </p:spPr>
        <p:txBody>
          <a:bodyPr wrap="square">
            <a:spAutoFit/>
          </a:bodyPr>
          <a:lstStyle/>
          <a:p>
            <a:r>
              <a:rPr lang="en-US" sz="1200" dirty="0"/>
              <a:t>#Detect and Count ... </a:t>
            </a:r>
            <a:r>
              <a:rPr lang="en-US" sz="1200" dirty="0" err="1"/>
              <a:t>stringr</a:t>
            </a:r>
            <a:r>
              <a:rPr lang="en-US" sz="1200" dirty="0"/>
              <a:t> and base</a:t>
            </a:r>
          </a:p>
          <a:p>
            <a:r>
              <a:rPr lang="en-US" sz="1200" dirty="0"/>
              <a:t>#Recall</a:t>
            </a:r>
          </a:p>
          <a:p>
            <a:r>
              <a:rPr lang="en-US" sz="1200" dirty="0" err="1"/>
              <a:t>str_view_all</a:t>
            </a:r>
            <a:r>
              <a:rPr lang="en-US" sz="1200" dirty="0"/>
              <a:t>(string5,"shot")</a:t>
            </a:r>
          </a:p>
          <a:p>
            <a:endParaRPr lang="en-US" sz="1200" dirty="0"/>
          </a:p>
          <a:p>
            <a:r>
              <a:rPr lang="en-US" sz="1200" dirty="0" err="1"/>
              <a:t>str_detect</a:t>
            </a:r>
            <a:r>
              <a:rPr lang="en-US" sz="1200" dirty="0"/>
              <a:t>(string5,"shot")</a:t>
            </a:r>
          </a:p>
          <a:p>
            <a:r>
              <a:rPr lang="en-US" sz="1200" dirty="0" err="1"/>
              <a:t>str_detect</a:t>
            </a:r>
            <a:r>
              <a:rPr lang="en-US" sz="1200" dirty="0"/>
              <a:t>(string5,"rainbow")</a:t>
            </a:r>
          </a:p>
          <a:p>
            <a:endParaRPr lang="en-US" sz="1200" dirty="0"/>
          </a:p>
          <a:p>
            <a:endParaRPr lang="en-US" sz="1200" dirty="0"/>
          </a:p>
          <a:p>
            <a:r>
              <a:rPr lang="en-US" sz="1200" dirty="0" err="1"/>
              <a:t>str_count</a:t>
            </a:r>
            <a:r>
              <a:rPr lang="en-US" sz="1200" dirty="0"/>
              <a:t>(string5,"shot")</a:t>
            </a:r>
          </a:p>
          <a:p>
            <a:r>
              <a:rPr lang="en-US" sz="1200" dirty="0" err="1"/>
              <a:t>str_count</a:t>
            </a:r>
            <a:r>
              <a:rPr lang="en-US" sz="1200" dirty="0"/>
              <a:t>(string5,"rainbow")</a:t>
            </a:r>
          </a:p>
          <a:p>
            <a:endParaRPr lang="en-US" sz="1200" dirty="0"/>
          </a:p>
          <a:p>
            <a:r>
              <a:rPr lang="en-US" sz="1200" dirty="0" err="1"/>
              <a:t>str_count</a:t>
            </a:r>
            <a:r>
              <a:rPr lang="en-US" sz="1200" dirty="0"/>
              <a:t>(string5,)</a:t>
            </a:r>
          </a:p>
          <a:p>
            <a:r>
              <a:rPr lang="en-US" sz="1200" dirty="0" err="1"/>
              <a:t>str_length</a:t>
            </a:r>
            <a:r>
              <a:rPr lang="en-US" sz="1200" dirty="0"/>
              <a:t>(string5)</a:t>
            </a:r>
          </a:p>
          <a:p>
            <a:endParaRPr lang="en-US" sz="1200" dirty="0"/>
          </a:p>
          <a:p>
            <a:r>
              <a:rPr lang="en-US" sz="1200" dirty="0"/>
              <a:t>#</a:t>
            </a:r>
            <a:r>
              <a:rPr lang="en-US" sz="1200" dirty="0" err="1"/>
              <a:t>grepl</a:t>
            </a:r>
            <a:endParaRPr lang="en-US" sz="1200" dirty="0"/>
          </a:p>
          <a:p>
            <a:r>
              <a:rPr lang="en-US" sz="1200" dirty="0" err="1"/>
              <a:t>grepl</a:t>
            </a:r>
            <a:r>
              <a:rPr lang="en-US" sz="1200" dirty="0"/>
              <a:t>("shot",string5) #similar to </a:t>
            </a:r>
            <a:r>
              <a:rPr lang="en-US" sz="1200" dirty="0" err="1"/>
              <a:t>str_detect</a:t>
            </a:r>
            <a:endParaRPr lang="en-US" sz="1200" dirty="0"/>
          </a:p>
          <a:p>
            <a:endParaRPr lang="en-US" sz="1200" dirty="0"/>
          </a:p>
          <a:p>
            <a:r>
              <a:rPr lang="en-US" sz="1200" dirty="0" err="1"/>
              <a:t>str_detect</a:t>
            </a:r>
            <a:r>
              <a:rPr lang="en-US" sz="1200" dirty="0"/>
              <a:t>(</a:t>
            </a:r>
            <a:r>
              <a:rPr lang="en-US" sz="1200" dirty="0" err="1"/>
              <a:t>df$quotes</a:t>
            </a:r>
            <a:r>
              <a:rPr lang="en-US" sz="1200" dirty="0"/>
              <a:t>,"shot")</a:t>
            </a:r>
          </a:p>
          <a:p>
            <a:r>
              <a:rPr lang="en-US" sz="1200" dirty="0" err="1"/>
              <a:t>grepl</a:t>
            </a:r>
            <a:r>
              <a:rPr lang="en-US" sz="1200" dirty="0"/>
              <a:t>("shot",</a:t>
            </a:r>
            <a:r>
              <a:rPr lang="en-US" sz="1200" dirty="0" err="1"/>
              <a:t>df$quotes</a:t>
            </a:r>
            <a:r>
              <a:rPr lang="en-US" sz="1200" dirty="0"/>
              <a:t>)</a:t>
            </a:r>
          </a:p>
          <a:p>
            <a:endParaRPr lang="en-US" sz="1200" dirty="0"/>
          </a:p>
        </p:txBody>
      </p:sp>
    </p:spTree>
    <p:extLst>
      <p:ext uri="{BB962C8B-B14F-4D97-AF65-F5344CB8AC3E}">
        <p14:creationId xmlns:p14="http://schemas.microsoft.com/office/powerpoint/2010/main" val="243208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68861-9C41-6B4E-93C9-D837E7CACB83}"/>
              </a:ext>
            </a:extLst>
          </p:cNvPr>
          <p:cNvSpPr>
            <a:spLocks noGrp="1"/>
          </p:cNvSpPr>
          <p:nvPr>
            <p:ph type="title"/>
          </p:nvPr>
        </p:nvSpPr>
        <p:spPr/>
        <p:txBody>
          <a:bodyPr/>
          <a:lstStyle/>
          <a:p>
            <a:r>
              <a:rPr lang="en-US" dirty="0"/>
              <a:t>Detect and Count</a:t>
            </a:r>
          </a:p>
        </p:txBody>
      </p:sp>
      <p:sp>
        <p:nvSpPr>
          <p:cNvPr id="4" name="Rectangle 3">
            <a:extLst>
              <a:ext uri="{FF2B5EF4-FFF2-40B4-BE49-F238E27FC236}">
                <a16:creationId xmlns:a16="http://schemas.microsoft.com/office/drawing/2014/main" id="{21B6D519-45B1-D545-AC15-80BD441B9EC6}"/>
              </a:ext>
            </a:extLst>
          </p:cNvPr>
          <p:cNvSpPr/>
          <p:nvPr/>
        </p:nvSpPr>
        <p:spPr>
          <a:xfrm>
            <a:off x="1066800" y="2514600"/>
            <a:ext cx="7010400" cy="2246769"/>
          </a:xfrm>
          <a:prstGeom prst="rect">
            <a:avLst/>
          </a:prstGeom>
        </p:spPr>
        <p:txBody>
          <a:bodyPr wrap="square">
            <a:spAutoFit/>
          </a:bodyPr>
          <a:lstStyle/>
          <a:p>
            <a:r>
              <a:rPr lang="en-US" sz="1400" dirty="0"/>
              <a:t>#How many quotes have the word "shot" in them?</a:t>
            </a:r>
          </a:p>
          <a:p>
            <a:r>
              <a:rPr lang="en-US" sz="1400" dirty="0"/>
              <a:t>sum(</a:t>
            </a:r>
            <a:r>
              <a:rPr lang="en-US" sz="1400" dirty="0" err="1"/>
              <a:t>str_detect</a:t>
            </a:r>
            <a:r>
              <a:rPr lang="en-US" sz="1400" dirty="0"/>
              <a:t>(</a:t>
            </a:r>
            <a:r>
              <a:rPr lang="en-US" sz="1400" dirty="0" err="1"/>
              <a:t>df$quotes</a:t>
            </a:r>
            <a:r>
              <a:rPr lang="en-US" sz="1400" dirty="0"/>
              <a:t>,"shot"))</a:t>
            </a:r>
          </a:p>
          <a:p>
            <a:r>
              <a:rPr lang="en-US" sz="1400" dirty="0"/>
              <a:t>sum(</a:t>
            </a:r>
            <a:r>
              <a:rPr lang="en-US" sz="1400" dirty="0" err="1"/>
              <a:t>grepl</a:t>
            </a:r>
            <a:r>
              <a:rPr lang="en-US" sz="1400" dirty="0"/>
              <a:t>("shot",</a:t>
            </a:r>
            <a:r>
              <a:rPr lang="en-US" sz="1400" dirty="0" err="1"/>
              <a:t>df$quotes</a:t>
            </a:r>
            <a:r>
              <a:rPr lang="en-US" sz="1400" dirty="0"/>
              <a:t>))</a:t>
            </a:r>
          </a:p>
          <a:p>
            <a:endParaRPr lang="en-US" sz="1400" dirty="0"/>
          </a:p>
          <a:p>
            <a:endParaRPr lang="en-US" sz="1400" dirty="0"/>
          </a:p>
          <a:p>
            <a:endParaRPr lang="en-US" sz="1400" dirty="0"/>
          </a:p>
          <a:p>
            <a:endParaRPr lang="en-US" sz="1400" dirty="0"/>
          </a:p>
          <a:p>
            <a:r>
              <a:rPr lang="en-US" sz="1400" dirty="0"/>
              <a:t>#How many times does the word "shot" come up in all the texts together?</a:t>
            </a:r>
          </a:p>
          <a:p>
            <a:r>
              <a:rPr lang="en-US" sz="1400" dirty="0" err="1"/>
              <a:t>str_count</a:t>
            </a:r>
            <a:r>
              <a:rPr lang="en-US" sz="1400" dirty="0"/>
              <a:t>(</a:t>
            </a:r>
            <a:r>
              <a:rPr lang="en-US" sz="1400" dirty="0" err="1"/>
              <a:t>df$quotes</a:t>
            </a:r>
            <a:r>
              <a:rPr lang="en-US" sz="1400" dirty="0"/>
              <a:t>,"shot")</a:t>
            </a:r>
          </a:p>
          <a:p>
            <a:r>
              <a:rPr lang="en-US" sz="1400" dirty="0"/>
              <a:t>sum(</a:t>
            </a:r>
            <a:r>
              <a:rPr lang="en-US" sz="1400" dirty="0" err="1"/>
              <a:t>str_count</a:t>
            </a:r>
            <a:r>
              <a:rPr lang="en-US" sz="1400" dirty="0"/>
              <a:t>(</a:t>
            </a:r>
            <a:r>
              <a:rPr lang="en-US" sz="1400" dirty="0" err="1"/>
              <a:t>df$quotes</a:t>
            </a:r>
            <a:r>
              <a:rPr lang="en-US" sz="1400" dirty="0"/>
              <a:t>,"shot"))</a:t>
            </a:r>
          </a:p>
        </p:txBody>
      </p:sp>
    </p:spTree>
    <p:extLst>
      <p:ext uri="{BB962C8B-B14F-4D97-AF65-F5344CB8AC3E}">
        <p14:creationId xmlns:p14="http://schemas.microsoft.com/office/powerpoint/2010/main" val="2533985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179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0B15-65B8-C34A-9E79-DD128253C261}"/>
              </a:ext>
            </a:extLst>
          </p:cNvPr>
          <p:cNvSpPr>
            <a:spLocks noGrp="1"/>
          </p:cNvSpPr>
          <p:nvPr>
            <p:ph type="title"/>
          </p:nvPr>
        </p:nvSpPr>
        <p:spPr/>
        <p:txBody>
          <a:bodyPr/>
          <a:lstStyle/>
          <a:p>
            <a:r>
              <a:rPr lang="en-US" dirty="0"/>
              <a:t>Searching and Filtering</a:t>
            </a:r>
          </a:p>
        </p:txBody>
      </p:sp>
      <p:sp>
        <p:nvSpPr>
          <p:cNvPr id="4" name="Rectangle 3">
            <a:extLst>
              <a:ext uri="{FF2B5EF4-FFF2-40B4-BE49-F238E27FC236}">
                <a16:creationId xmlns:a16="http://schemas.microsoft.com/office/drawing/2014/main" id="{F24E1971-7E6B-A645-9B45-AA120A01DE1D}"/>
              </a:ext>
            </a:extLst>
          </p:cNvPr>
          <p:cNvSpPr/>
          <p:nvPr/>
        </p:nvSpPr>
        <p:spPr>
          <a:xfrm>
            <a:off x="381000" y="1981200"/>
            <a:ext cx="8305800" cy="3754874"/>
          </a:xfrm>
          <a:prstGeom prst="rect">
            <a:avLst/>
          </a:prstGeom>
        </p:spPr>
        <p:txBody>
          <a:bodyPr wrap="square">
            <a:spAutoFit/>
          </a:bodyPr>
          <a:lstStyle/>
          <a:p>
            <a:r>
              <a:rPr lang="en-US" sz="1400" dirty="0"/>
              <a:t>#Searching for authors</a:t>
            </a:r>
          </a:p>
          <a:p>
            <a:endParaRPr lang="en-US" sz="1400" dirty="0"/>
          </a:p>
          <a:p>
            <a:r>
              <a:rPr lang="en-US" sz="1400" dirty="0" err="1"/>
              <a:t>df</a:t>
            </a:r>
            <a:r>
              <a:rPr lang="en-US" sz="1400" dirty="0"/>
              <a:t> = </a:t>
            </a:r>
            <a:r>
              <a:rPr lang="en-US" sz="1400" dirty="0" err="1"/>
              <a:t>rbind</a:t>
            </a:r>
            <a:r>
              <a:rPr lang="en-US" sz="1400" dirty="0"/>
              <a:t>(</a:t>
            </a:r>
            <a:r>
              <a:rPr lang="en-US" sz="1400" dirty="0" err="1"/>
              <a:t>df,data.frame</a:t>
            </a:r>
            <a:r>
              <a:rPr lang="en-US" sz="1400" dirty="0"/>
              <a:t>(quotes = "\"Success is peace of mind which is a direct result of self-satisfaction in knowing you did your best to become the best you are capable of becoming.\" - John Wooden"))</a:t>
            </a:r>
          </a:p>
          <a:p>
            <a:r>
              <a:rPr lang="en-US" sz="1400" dirty="0" err="1"/>
              <a:t>df</a:t>
            </a:r>
            <a:endParaRPr lang="en-US" sz="1400" dirty="0"/>
          </a:p>
          <a:p>
            <a:r>
              <a:rPr lang="en-US" sz="1400" dirty="0"/>
              <a:t>sum(</a:t>
            </a:r>
            <a:r>
              <a:rPr lang="en-US" sz="1400" dirty="0" err="1"/>
              <a:t>str_detect</a:t>
            </a:r>
            <a:r>
              <a:rPr lang="en-US" sz="1400" dirty="0"/>
              <a:t>(</a:t>
            </a:r>
            <a:r>
              <a:rPr lang="en-US" sz="1400" dirty="0" err="1"/>
              <a:t>df$quotes</a:t>
            </a:r>
            <a:r>
              <a:rPr lang="en-US" sz="1400" dirty="0"/>
              <a:t>,"John Wooden"))</a:t>
            </a:r>
          </a:p>
          <a:p>
            <a:r>
              <a:rPr lang="en-US" sz="1400" dirty="0"/>
              <a:t>#or</a:t>
            </a:r>
          </a:p>
          <a:p>
            <a:r>
              <a:rPr lang="en-US" sz="1400" dirty="0"/>
              <a:t>sum(</a:t>
            </a:r>
            <a:r>
              <a:rPr lang="en-US" sz="1400" dirty="0" err="1"/>
              <a:t>grepl</a:t>
            </a:r>
            <a:r>
              <a:rPr lang="en-US" sz="1400" dirty="0"/>
              <a:t>("John Wooden",</a:t>
            </a:r>
            <a:r>
              <a:rPr lang="en-US" sz="1400" dirty="0" err="1"/>
              <a:t>df$quotes</a:t>
            </a:r>
            <a:r>
              <a:rPr lang="en-US" sz="1400" dirty="0"/>
              <a:t>))</a:t>
            </a:r>
          </a:p>
          <a:p>
            <a:endParaRPr lang="en-US" sz="1400" dirty="0"/>
          </a:p>
          <a:p>
            <a:endParaRPr lang="en-US" sz="1400" dirty="0"/>
          </a:p>
          <a:p>
            <a:r>
              <a:rPr lang="en-US" sz="1400" dirty="0"/>
              <a:t>#Return the quotes from Wooden</a:t>
            </a:r>
          </a:p>
          <a:p>
            <a:endParaRPr lang="en-US" sz="1400" dirty="0"/>
          </a:p>
          <a:p>
            <a:r>
              <a:rPr lang="en-US" sz="1400" dirty="0" err="1"/>
              <a:t>writeLines</a:t>
            </a:r>
            <a:r>
              <a:rPr lang="en-US" sz="1400" dirty="0"/>
              <a:t>(</a:t>
            </a:r>
            <a:r>
              <a:rPr lang="en-US" sz="1400" dirty="0" err="1"/>
              <a:t>df$quotes</a:t>
            </a:r>
            <a:r>
              <a:rPr lang="en-US" sz="1400" dirty="0"/>
              <a:t>[</a:t>
            </a:r>
            <a:r>
              <a:rPr lang="en-US" sz="1400" dirty="0" err="1"/>
              <a:t>str_detect</a:t>
            </a:r>
            <a:r>
              <a:rPr lang="en-US" sz="1400" dirty="0"/>
              <a:t>(</a:t>
            </a:r>
            <a:r>
              <a:rPr lang="en-US" sz="1400" dirty="0" err="1"/>
              <a:t>df$quotes</a:t>
            </a:r>
            <a:r>
              <a:rPr lang="en-US" sz="1400" dirty="0"/>
              <a:t>,"John Wooden")])</a:t>
            </a:r>
          </a:p>
          <a:p>
            <a:r>
              <a:rPr lang="en-US" sz="1400" dirty="0"/>
              <a:t>#or</a:t>
            </a:r>
          </a:p>
          <a:p>
            <a:r>
              <a:rPr lang="en-US" sz="1400" dirty="0" err="1"/>
              <a:t>writeLines</a:t>
            </a:r>
            <a:r>
              <a:rPr lang="en-US" sz="1400" dirty="0"/>
              <a:t>(</a:t>
            </a:r>
            <a:r>
              <a:rPr lang="en-US" sz="1400" dirty="0" err="1"/>
              <a:t>df$quotes</a:t>
            </a:r>
            <a:r>
              <a:rPr lang="en-US" sz="1400" dirty="0"/>
              <a:t>[</a:t>
            </a:r>
            <a:r>
              <a:rPr lang="en-US" sz="1400" dirty="0" err="1"/>
              <a:t>grepl</a:t>
            </a:r>
            <a:r>
              <a:rPr lang="en-US" sz="1400" dirty="0"/>
              <a:t>("John Wooden",</a:t>
            </a:r>
            <a:r>
              <a:rPr lang="en-US" sz="1400" dirty="0" err="1"/>
              <a:t>df$quotes</a:t>
            </a:r>
            <a:r>
              <a:rPr lang="en-US" sz="1400" dirty="0"/>
              <a:t>)])</a:t>
            </a:r>
          </a:p>
          <a:p>
            <a:r>
              <a:rPr lang="en-US" sz="1400" dirty="0"/>
              <a:t>#or</a:t>
            </a:r>
          </a:p>
          <a:p>
            <a:r>
              <a:rPr lang="en-US" sz="1400" dirty="0" err="1"/>
              <a:t>df</a:t>
            </a:r>
            <a:r>
              <a:rPr lang="en-US" sz="1400" dirty="0"/>
              <a:t> %&gt;% filter(</a:t>
            </a:r>
            <a:r>
              <a:rPr lang="en-US" sz="1400" dirty="0" err="1"/>
              <a:t>str_detect</a:t>
            </a:r>
            <a:r>
              <a:rPr lang="en-US" sz="1400" dirty="0"/>
              <a:t>(</a:t>
            </a:r>
            <a:r>
              <a:rPr lang="en-US" sz="1400" dirty="0" err="1"/>
              <a:t>quotes,"John</a:t>
            </a:r>
            <a:r>
              <a:rPr lang="en-US" sz="1400" dirty="0"/>
              <a:t> Wooden"))</a:t>
            </a:r>
          </a:p>
        </p:txBody>
      </p:sp>
    </p:spTree>
    <p:extLst>
      <p:ext uri="{BB962C8B-B14F-4D97-AF65-F5344CB8AC3E}">
        <p14:creationId xmlns:p14="http://schemas.microsoft.com/office/powerpoint/2010/main" val="1185297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7F8CA-BB14-9945-A36A-D52CAA14F1E1}"/>
              </a:ext>
            </a:extLst>
          </p:cNvPr>
          <p:cNvSpPr>
            <a:spLocks noGrp="1"/>
          </p:cNvSpPr>
          <p:nvPr>
            <p:ph type="title"/>
          </p:nvPr>
        </p:nvSpPr>
        <p:spPr>
          <a:xfrm>
            <a:off x="0" y="228600"/>
            <a:ext cx="9144000" cy="1143000"/>
          </a:xfrm>
        </p:spPr>
        <p:txBody>
          <a:bodyPr/>
          <a:lstStyle/>
          <a:p>
            <a:r>
              <a:rPr lang="en-US" sz="3600" dirty="0"/>
              <a:t>Example: Inner Join | merge(), </a:t>
            </a:r>
            <a:r>
              <a:rPr lang="en-US" sz="3600" dirty="0" err="1"/>
              <a:t>inner_join</a:t>
            </a:r>
            <a:r>
              <a:rPr lang="en-US" sz="3600" dirty="0"/>
              <a:t>()</a:t>
            </a:r>
          </a:p>
        </p:txBody>
      </p:sp>
      <p:pic>
        <p:nvPicPr>
          <p:cNvPr id="4" name="Picture 3">
            <a:extLst>
              <a:ext uri="{FF2B5EF4-FFF2-40B4-BE49-F238E27FC236}">
                <a16:creationId xmlns:a16="http://schemas.microsoft.com/office/drawing/2014/main" id="{253A2E46-8D05-474C-9364-0A756C50F2B9}"/>
              </a:ext>
            </a:extLst>
          </p:cNvPr>
          <p:cNvPicPr>
            <a:picLocks noChangeAspect="1"/>
          </p:cNvPicPr>
          <p:nvPr/>
        </p:nvPicPr>
        <p:blipFill>
          <a:blip r:embed="rId2"/>
          <a:stretch>
            <a:fillRect/>
          </a:stretch>
        </p:blipFill>
        <p:spPr>
          <a:xfrm>
            <a:off x="1137248" y="1481560"/>
            <a:ext cx="2520352" cy="2176042"/>
          </a:xfrm>
          <a:prstGeom prst="rect">
            <a:avLst/>
          </a:prstGeom>
        </p:spPr>
      </p:pic>
      <p:pic>
        <p:nvPicPr>
          <p:cNvPr id="5" name="Picture 4">
            <a:extLst>
              <a:ext uri="{FF2B5EF4-FFF2-40B4-BE49-F238E27FC236}">
                <a16:creationId xmlns:a16="http://schemas.microsoft.com/office/drawing/2014/main" id="{04B55B99-4C80-7548-A65A-52059FB6D919}"/>
              </a:ext>
            </a:extLst>
          </p:cNvPr>
          <p:cNvPicPr>
            <a:picLocks noChangeAspect="1"/>
          </p:cNvPicPr>
          <p:nvPr/>
        </p:nvPicPr>
        <p:blipFill>
          <a:blip r:embed="rId3"/>
          <a:stretch>
            <a:fillRect/>
          </a:stretch>
        </p:blipFill>
        <p:spPr>
          <a:xfrm>
            <a:off x="5029200" y="1481559"/>
            <a:ext cx="2376138" cy="2176042"/>
          </a:xfrm>
          <a:prstGeom prst="rect">
            <a:avLst/>
          </a:prstGeom>
        </p:spPr>
      </p:pic>
      <p:sp>
        <p:nvSpPr>
          <p:cNvPr id="3" name="TextBox 2">
            <a:extLst>
              <a:ext uri="{FF2B5EF4-FFF2-40B4-BE49-F238E27FC236}">
                <a16:creationId xmlns:a16="http://schemas.microsoft.com/office/drawing/2014/main" id="{8DAD2015-F609-2B4C-8A67-E3BD5A7BEAFF}"/>
              </a:ext>
            </a:extLst>
          </p:cNvPr>
          <p:cNvSpPr txBox="1"/>
          <p:nvPr/>
        </p:nvSpPr>
        <p:spPr>
          <a:xfrm>
            <a:off x="457200" y="3810000"/>
            <a:ext cx="8229600" cy="646331"/>
          </a:xfrm>
          <a:prstGeom prst="rect">
            <a:avLst/>
          </a:prstGeom>
          <a:noFill/>
        </p:spPr>
        <p:txBody>
          <a:bodyPr wrap="square" rtlCol="0">
            <a:spAutoFit/>
          </a:bodyPr>
          <a:lstStyle/>
          <a:p>
            <a:r>
              <a:rPr lang="en-US" b="1" dirty="0"/>
              <a:t>Inner Join</a:t>
            </a:r>
            <a:r>
              <a:rPr lang="en-US" dirty="0"/>
              <a:t>: matches pairs of observations whenever their keys are equal. In other words, an inner join combines only observations that are in both datasets.  </a:t>
            </a:r>
          </a:p>
        </p:txBody>
      </p:sp>
      <p:sp>
        <p:nvSpPr>
          <p:cNvPr id="7" name="Rectangle 6">
            <a:extLst>
              <a:ext uri="{FF2B5EF4-FFF2-40B4-BE49-F238E27FC236}">
                <a16:creationId xmlns:a16="http://schemas.microsoft.com/office/drawing/2014/main" id="{6485987C-9A05-6245-A4F4-6C6490A9BD67}"/>
              </a:ext>
            </a:extLst>
          </p:cNvPr>
          <p:cNvSpPr/>
          <p:nvPr/>
        </p:nvSpPr>
        <p:spPr>
          <a:xfrm>
            <a:off x="457200" y="4988868"/>
            <a:ext cx="5562600" cy="1107996"/>
          </a:xfrm>
          <a:prstGeom prst="rect">
            <a:avLst/>
          </a:prstGeom>
        </p:spPr>
        <p:txBody>
          <a:bodyPr wrap="square">
            <a:spAutoFit/>
          </a:bodyPr>
          <a:lstStyle/>
          <a:p>
            <a:r>
              <a:rPr lang="en-US" sz="1100" dirty="0"/>
              <a:t>#inner join</a:t>
            </a:r>
          </a:p>
          <a:p>
            <a:r>
              <a:rPr lang="en-US" sz="1100" dirty="0"/>
              <a:t>merge(df1,df2, by = "</a:t>
            </a:r>
            <a:r>
              <a:rPr lang="en-US" sz="1100" dirty="0" err="1"/>
              <a:t>Student_ID</a:t>
            </a:r>
            <a:r>
              <a:rPr lang="en-US" sz="1100" dirty="0"/>
              <a:t>")</a:t>
            </a:r>
          </a:p>
          <a:p>
            <a:r>
              <a:rPr lang="en-US" sz="1100" dirty="0"/>
              <a:t>#or</a:t>
            </a:r>
          </a:p>
          <a:p>
            <a:r>
              <a:rPr lang="en-US" sz="1100" dirty="0" err="1"/>
              <a:t>inner_join</a:t>
            </a:r>
            <a:r>
              <a:rPr lang="en-US" sz="1100" dirty="0"/>
              <a:t>(df1,df2,by = "</a:t>
            </a:r>
            <a:r>
              <a:rPr lang="en-US" sz="1100" dirty="0" err="1"/>
              <a:t>Student_ID</a:t>
            </a:r>
            <a:r>
              <a:rPr lang="en-US" sz="1100" dirty="0"/>
              <a:t>")</a:t>
            </a:r>
          </a:p>
          <a:p>
            <a:r>
              <a:rPr lang="en-US" sz="1100" dirty="0"/>
              <a:t>#or</a:t>
            </a:r>
          </a:p>
          <a:p>
            <a:r>
              <a:rPr lang="en-US" sz="1100" dirty="0"/>
              <a:t>df1 %&gt;% </a:t>
            </a:r>
            <a:r>
              <a:rPr lang="en-US" sz="1100" dirty="0" err="1"/>
              <a:t>inner_join</a:t>
            </a:r>
            <a:r>
              <a:rPr lang="en-US" sz="1100" dirty="0"/>
              <a:t>(df2,by = "</a:t>
            </a:r>
            <a:r>
              <a:rPr lang="en-US" sz="1100" dirty="0" err="1"/>
              <a:t>Student_ID</a:t>
            </a:r>
            <a:r>
              <a:rPr lang="en-US" sz="1100" dirty="0"/>
              <a:t>")</a:t>
            </a:r>
          </a:p>
        </p:txBody>
      </p:sp>
      <p:pic>
        <p:nvPicPr>
          <p:cNvPr id="8" name="Picture 7">
            <a:extLst>
              <a:ext uri="{FF2B5EF4-FFF2-40B4-BE49-F238E27FC236}">
                <a16:creationId xmlns:a16="http://schemas.microsoft.com/office/drawing/2014/main" id="{91E73F14-B5B1-5647-80CD-45B58E81DEEC}"/>
              </a:ext>
            </a:extLst>
          </p:cNvPr>
          <p:cNvPicPr>
            <a:picLocks noChangeAspect="1"/>
          </p:cNvPicPr>
          <p:nvPr/>
        </p:nvPicPr>
        <p:blipFill>
          <a:blip r:embed="rId4"/>
          <a:stretch>
            <a:fillRect/>
          </a:stretch>
        </p:blipFill>
        <p:spPr>
          <a:xfrm>
            <a:off x="3807879" y="4648200"/>
            <a:ext cx="4116921" cy="1789333"/>
          </a:xfrm>
          <a:prstGeom prst="rect">
            <a:avLst/>
          </a:prstGeom>
        </p:spPr>
      </p:pic>
    </p:spTree>
    <p:extLst>
      <p:ext uri="{BB962C8B-B14F-4D97-AF65-F5344CB8AC3E}">
        <p14:creationId xmlns:p14="http://schemas.microsoft.com/office/powerpoint/2010/main" val="23584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4584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7924800" cy="900546"/>
          </a:xfrm>
        </p:spPr>
        <p:txBody>
          <a:bodyPr>
            <a:normAutofit/>
          </a:bodyPr>
          <a:lstStyle/>
          <a:p>
            <a:r>
              <a:rPr lang="en-US" sz="3900" dirty="0"/>
              <a:t>Extracting and Grouped Matches</a:t>
            </a:r>
          </a:p>
        </p:txBody>
      </p:sp>
      <p:sp>
        <p:nvSpPr>
          <p:cNvPr id="4" name="Subtitle 3"/>
          <p:cNvSpPr>
            <a:spLocks noGrp="1"/>
          </p:cNvSpPr>
          <p:nvPr>
            <p:ph type="subTitle" idx="1"/>
          </p:nvPr>
        </p:nvSpPr>
        <p:spPr/>
        <p:txBody>
          <a:bodyPr/>
          <a:lstStyle/>
          <a:p>
            <a:r>
              <a:rPr lang="en-IN" dirty="0" err="1"/>
              <a:t>str_extract</a:t>
            </a:r>
            <a:r>
              <a:rPr lang="en-IN" dirty="0"/>
              <a:t>() and </a:t>
            </a:r>
            <a:r>
              <a:rPr lang="en-IN" dirty="0" err="1"/>
              <a:t>str_match</a:t>
            </a:r>
            <a:r>
              <a:rPr lang="en-IN" dirty="0"/>
              <a:t>()</a:t>
            </a:r>
          </a:p>
        </p:txBody>
      </p:sp>
    </p:spTree>
    <p:extLst>
      <p:ext uri="{BB962C8B-B14F-4D97-AF65-F5344CB8AC3E}">
        <p14:creationId xmlns:p14="http://schemas.microsoft.com/office/powerpoint/2010/main" val="562887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B63E9-13FB-044E-9059-187D367A5B98}"/>
              </a:ext>
            </a:extLst>
          </p:cNvPr>
          <p:cNvSpPr>
            <a:spLocks noGrp="1"/>
          </p:cNvSpPr>
          <p:nvPr>
            <p:ph type="title"/>
          </p:nvPr>
        </p:nvSpPr>
        <p:spPr/>
        <p:txBody>
          <a:bodyPr>
            <a:normAutofit/>
          </a:bodyPr>
          <a:lstStyle/>
          <a:p>
            <a:r>
              <a:rPr lang="en-US" dirty="0"/>
              <a:t>Harvard Sentences Dataset</a:t>
            </a:r>
          </a:p>
        </p:txBody>
      </p:sp>
      <p:sp>
        <p:nvSpPr>
          <p:cNvPr id="3" name="Rectangle 2">
            <a:extLst>
              <a:ext uri="{FF2B5EF4-FFF2-40B4-BE49-F238E27FC236}">
                <a16:creationId xmlns:a16="http://schemas.microsoft.com/office/drawing/2014/main" id="{AA38BE47-E3F4-AB4C-BBFE-BE50EFD82C78}"/>
              </a:ext>
            </a:extLst>
          </p:cNvPr>
          <p:cNvSpPr/>
          <p:nvPr/>
        </p:nvSpPr>
        <p:spPr>
          <a:xfrm>
            <a:off x="1981200" y="6183868"/>
            <a:ext cx="5334000" cy="369332"/>
          </a:xfrm>
          <a:prstGeom prst="rect">
            <a:avLst/>
          </a:prstGeom>
        </p:spPr>
        <p:txBody>
          <a:bodyPr wrap="square">
            <a:spAutoFit/>
          </a:bodyPr>
          <a:lstStyle/>
          <a:p>
            <a:r>
              <a:rPr lang="en-US" dirty="0">
                <a:hlinkClick r:id="rId2"/>
              </a:rPr>
              <a:t>https://en.wikipedia.org/wiki/Harvard_sentences</a:t>
            </a:r>
            <a:endParaRPr lang="en-US" dirty="0"/>
          </a:p>
        </p:txBody>
      </p:sp>
      <p:sp>
        <p:nvSpPr>
          <p:cNvPr id="5" name="Rectangle 4">
            <a:extLst>
              <a:ext uri="{FF2B5EF4-FFF2-40B4-BE49-F238E27FC236}">
                <a16:creationId xmlns:a16="http://schemas.microsoft.com/office/drawing/2014/main" id="{B874C5E9-E9BE-EF4B-827E-C0983C3B1D9D}"/>
              </a:ext>
            </a:extLst>
          </p:cNvPr>
          <p:cNvSpPr/>
          <p:nvPr/>
        </p:nvSpPr>
        <p:spPr>
          <a:xfrm>
            <a:off x="427703" y="4789351"/>
            <a:ext cx="8001000" cy="1200329"/>
          </a:xfrm>
          <a:prstGeom prst="rect">
            <a:avLst/>
          </a:prstGeom>
        </p:spPr>
        <p:txBody>
          <a:bodyPr wrap="square">
            <a:spAutoFit/>
          </a:bodyPr>
          <a:lstStyle/>
          <a:p>
            <a:r>
              <a:rPr lang="en-US" dirty="0">
                <a:solidFill>
                  <a:srgbClr val="222222"/>
                </a:solidFill>
                <a:latin typeface="Arial" panose="020B0604020202020204" pitchFamily="34" charset="0"/>
              </a:rPr>
              <a:t>The </a:t>
            </a:r>
            <a:r>
              <a:rPr lang="en-US" b="1" dirty="0">
                <a:solidFill>
                  <a:srgbClr val="222222"/>
                </a:solidFill>
                <a:latin typeface="Arial" panose="020B0604020202020204" pitchFamily="34" charset="0"/>
              </a:rPr>
              <a:t>Harvard sentences</a:t>
            </a:r>
            <a:r>
              <a:rPr lang="en-US" dirty="0">
                <a:solidFill>
                  <a:srgbClr val="222222"/>
                </a:solidFill>
                <a:latin typeface="Arial" panose="020B0604020202020204" pitchFamily="34" charset="0"/>
              </a:rPr>
              <a:t> are a collection of sample phrases that are used for standardized testing of </a:t>
            </a:r>
            <a:r>
              <a:rPr lang="en-US" dirty="0">
                <a:solidFill>
                  <a:srgbClr val="0B0080"/>
                </a:solidFill>
                <a:latin typeface="Arial" panose="020B0604020202020204" pitchFamily="34" charset="0"/>
                <a:hlinkClick r:id="rId3" tooltip="Voice over IP"/>
              </a:rPr>
              <a:t>Voice over IP</a:t>
            </a:r>
            <a:r>
              <a:rPr lang="en-US" dirty="0">
                <a:solidFill>
                  <a:srgbClr val="222222"/>
                </a:solidFill>
                <a:latin typeface="Arial" panose="020B0604020202020204" pitchFamily="34" charset="0"/>
              </a:rPr>
              <a:t>, </a:t>
            </a:r>
            <a:r>
              <a:rPr lang="en-US" dirty="0">
                <a:solidFill>
                  <a:srgbClr val="0B0080"/>
                </a:solidFill>
                <a:latin typeface="Arial" panose="020B0604020202020204" pitchFamily="34" charset="0"/>
                <a:hlinkClick r:id="rId4" tooltip="Mobile phone"/>
              </a:rPr>
              <a:t>cellular</a:t>
            </a:r>
            <a:r>
              <a:rPr lang="en-US" dirty="0">
                <a:solidFill>
                  <a:srgbClr val="222222"/>
                </a:solidFill>
                <a:latin typeface="Arial" panose="020B0604020202020204" pitchFamily="34" charset="0"/>
              </a:rPr>
              <a:t>, and other </a:t>
            </a:r>
            <a:r>
              <a:rPr lang="en-US" dirty="0">
                <a:solidFill>
                  <a:srgbClr val="0B0080"/>
                </a:solidFill>
                <a:latin typeface="Arial" panose="020B0604020202020204" pitchFamily="34" charset="0"/>
                <a:hlinkClick r:id="rId5" tooltip="Telephone"/>
              </a:rPr>
              <a:t>telephone</a:t>
            </a:r>
            <a:r>
              <a:rPr lang="en-US" dirty="0">
                <a:solidFill>
                  <a:srgbClr val="222222"/>
                </a:solidFill>
                <a:latin typeface="Arial" panose="020B0604020202020204" pitchFamily="34" charset="0"/>
              </a:rPr>
              <a:t> systems. They are phonetically balanced sentences that use specific phonemes at the same frequency they appear in English.</a:t>
            </a:r>
            <a:endParaRPr lang="en-US" dirty="0"/>
          </a:p>
        </p:txBody>
      </p:sp>
      <p:pic>
        <p:nvPicPr>
          <p:cNvPr id="8" name="Picture 7">
            <a:extLst>
              <a:ext uri="{FF2B5EF4-FFF2-40B4-BE49-F238E27FC236}">
                <a16:creationId xmlns:a16="http://schemas.microsoft.com/office/drawing/2014/main" id="{B1A110A6-7B27-4D41-94BF-693DD4BF15D3}"/>
              </a:ext>
            </a:extLst>
          </p:cNvPr>
          <p:cNvPicPr>
            <a:picLocks noChangeAspect="1"/>
          </p:cNvPicPr>
          <p:nvPr/>
        </p:nvPicPr>
        <p:blipFill>
          <a:blip r:embed="rId6"/>
          <a:stretch>
            <a:fillRect/>
          </a:stretch>
        </p:blipFill>
        <p:spPr>
          <a:xfrm>
            <a:off x="2022475" y="1587388"/>
            <a:ext cx="5099050" cy="2845023"/>
          </a:xfrm>
          <a:prstGeom prst="rect">
            <a:avLst/>
          </a:prstGeom>
        </p:spPr>
      </p:pic>
    </p:spTree>
    <p:extLst>
      <p:ext uri="{BB962C8B-B14F-4D97-AF65-F5344CB8AC3E}">
        <p14:creationId xmlns:p14="http://schemas.microsoft.com/office/powerpoint/2010/main" val="836579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B63E9-13FB-044E-9059-187D367A5B98}"/>
              </a:ext>
            </a:extLst>
          </p:cNvPr>
          <p:cNvSpPr>
            <a:spLocks noGrp="1"/>
          </p:cNvSpPr>
          <p:nvPr>
            <p:ph type="title"/>
          </p:nvPr>
        </p:nvSpPr>
        <p:spPr/>
        <p:txBody>
          <a:bodyPr>
            <a:normAutofit fontScale="90000"/>
          </a:bodyPr>
          <a:lstStyle/>
          <a:p>
            <a:r>
              <a:rPr lang="en-US" dirty="0"/>
              <a:t>Extract Matches and a Basic Plot</a:t>
            </a:r>
          </a:p>
        </p:txBody>
      </p:sp>
      <p:sp>
        <p:nvSpPr>
          <p:cNvPr id="4" name="Rectangle 3">
            <a:extLst>
              <a:ext uri="{FF2B5EF4-FFF2-40B4-BE49-F238E27FC236}">
                <a16:creationId xmlns:a16="http://schemas.microsoft.com/office/drawing/2014/main" id="{5C05D85B-4289-2846-9398-D11C332FDDF4}"/>
              </a:ext>
            </a:extLst>
          </p:cNvPr>
          <p:cNvSpPr/>
          <p:nvPr/>
        </p:nvSpPr>
        <p:spPr>
          <a:xfrm>
            <a:off x="457200" y="2057400"/>
            <a:ext cx="8229600" cy="3970318"/>
          </a:xfrm>
          <a:prstGeom prst="rect">
            <a:avLst/>
          </a:prstGeom>
        </p:spPr>
        <p:txBody>
          <a:bodyPr wrap="square">
            <a:spAutoFit/>
          </a:bodyPr>
          <a:lstStyle/>
          <a:p>
            <a:r>
              <a:rPr lang="en-US" sz="1400" dirty="0"/>
              <a:t>#Search for Matches and a quick plot</a:t>
            </a:r>
          </a:p>
          <a:p>
            <a:r>
              <a:rPr lang="en-US" sz="1400" dirty="0"/>
              <a:t>colors = c("</a:t>
            </a:r>
            <a:r>
              <a:rPr lang="en-US" sz="1400" dirty="0" err="1"/>
              <a:t>orange","blue","yellow","green","purple","brown","red</a:t>
            </a:r>
            <a:r>
              <a:rPr lang="en-US" sz="1400" dirty="0"/>
              <a:t>")</a:t>
            </a:r>
          </a:p>
          <a:p>
            <a:r>
              <a:rPr lang="en-US" sz="1400" dirty="0" err="1"/>
              <a:t>color_expression</a:t>
            </a:r>
            <a:r>
              <a:rPr lang="en-US" sz="1400" dirty="0"/>
              <a:t> = </a:t>
            </a:r>
            <a:r>
              <a:rPr lang="en-US" sz="1400" dirty="0" err="1"/>
              <a:t>str_c</a:t>
            </a:r>
            <a:r>
              <a:rPr lang="en-US" sz="1400" dirty="0"/>
              <a:t>(colors, collapse = "|")</a:t>
            </a:r>
          </a:p>
          <a:p>
            <a:r>
              <a:rPr lang="en-US" sz="1400" dirty="0" err="1"/>
              <a:t>color_expression</a:t>
            </a:r>
            <a:endParaRPr lang="en-US" sz="1400" dirty="0"/>
          </a:p>
          <a:p>
            <a:r>
              <a:rPr lang="en-US" sz="1400" dirty="0" err="1"/>
              <a:t>has_color</a:t>
            </a:r>
            <a:r>
              <a:rPr lang="en-US" sz="1400" dirty="0"/>
              <a:t> = </a:t>
            </a:r>
            <a:r>
              <a:rPr lang="en-US" sz="1400" dirty="0" err="1"/>
              <a:t>str_subset</a:t>
            </a:r>
            <a:r>
              <a:rPr lang="en-US" sz="1400" dirty="0"/>
              <a:t>(</a:t>
            </a:r>
            <a:r>
              <a:rPr lang="en-US" sz="1400" dirty="0" err="1"/>
              <a:t>sentences,color_expression</a:t>
            </a:r>
            <a:r>
              <a:rPr lang="en-US" sz="1400" dirty="0"/>
              <a:t>)</a:t>
            </a:r>
          </a:p>
          <a:p>
            <a:r>
              <a:rPr lang="en-US" sz="1400" dirty="0" err="1"/>
              <a:t>has_color</a:t>
            </a:r>
            <a:endParaRPr lang="en-US" sz="1400" dirty="0"/>
          </a:p>
          <a:p>
            <a:r>
              <a:rPr lang="en-US" sz="1400" dirty="0"/>
              <a:t>matches = </a:t>
            </a:r>
            <a:r>
              <a:rPr lang="en-US" sz="1400" dirty="0" err="1"/>
              <a:t>str_extract</a:t>
            </a:r>
            <a:r>
              <a:rPr lang="en-US" sz="1400" dirty="0"/>
              <a:t>(</a:t>
            </a:r>
            <a:r>
              <a:rPr lang="en-US" sz="1400" dirty="0" err="1"/>
              <a:t>has_color,color_expression</a:t>
            </a:r>
            <a:r>
              <a:rPr lang="en-US" sz="1400" dirty="0"/>
              <a:t>)</a:t>
            </a:r>
          </a:p>
          <a:p>
            <a:r>
              <a:rPr lang="en-US" sz="1400" dirty="0"/>
              <a:t>matches</a:t>
            </a:r>
          </a:p>
          <a:p>
            <a:r>
              <a:rPr lang="en-US" sz="1400" dirty="0" err="1"/>
              <a:t>matches_all</a:t>
            </a:r>
            <a:r>
              <a:rPr lang="en-US" sz="1400" dirty="0"/>
              <a:t> = </a:t>
            </a:r>
            <a:r>
              <a:rPr lang="en-US" sz="1400" dirty="0" err="1"/>
              <a:t>str_extract_all</a:t>
            </a:r>
            <a:r>
              <a:rPr lang="en-US" sz="1400" dirty="0"/>
              <a:t>(</a:t>
            </a:r>
            <a:r>
              <a:rPr lang="en-US" sz="1400" dirty="0" err="1"/>
              <a:t>has_color,color_expression</a:t>
            </a:r>
            <a:r>
              <a:rPr lang="en-US" sz="1400" dirty="0"/>
              <a:t>, simplify = TRUE)</a:t>
            </a:r>
          </a:p>
          <a:p>
            <a:r>
              <a:rPr lang="en-US" sz="1400" dirty="0" err="1"/>
              <a:t>matches_all</a:t>
            </a:r>
            <a:endParaRPr lang="en-US" sz="1400" dirty="0"/>
          </a:p>
          <a:p>
            <a:r>
              <a:rPr lang="en-US" sz="1400" dirty="0" err="1"/>
              <a:t>matches_all</a:t>
            </a:r>
            <a:r>
              <a:rPr lang="en-US" sz="1400" dirty="0"/>
              <a:t> = </a:t>
            </a:r>
            <a:r>
              <a:rPr lang="en-US" sz="1400" dirty="0" err="1"/>
              <a:t>unlist</a:t>
            </a:r>
            <a:r>
              <a:rPr lang="en-US" sz="1400" dirty="0"/>
              <a:t>(</a:t>
            </a:r>
            <a:r>
              <a:rPr lang="en-US" sz="1400" dirty="0" err="1"/>
              <a:t>str_extract_all</a:t>
            </a:r>
            <a:r>
              <a:rPr lang="en-US" sz="1400" dirty="0"/>
              <a:t>(</a:t>
            </a:r>
            <a:r>
              <a:rPr lang="en-US" sz="1400" dirty="0" err="1"/>
              <a:t>has_color,color_expression</a:t>
            </a:r>
            <a:r>
              <a:rPr lang="en-US" sz="1400" dirty="0"/>
              <a:t>))</a:t>
            </a:r>
          </a:p>
          <a:p>
            <a:r>
              <a:rPr lang="en-US" sz="1400" dirty="0" err="1"/>
              <a:t>matches_all</a:t>
            </a:r>
            <a:endParaRPr lang="en-US" sz="1400" dirty="0"/>
          </a:p>
          <a:p>
            <a:r>
              <a:rPr lang="en-US" sz="1400" dirty="0" err="1"/>
              <a:t>matchDF</a:t>
            </a:r>
            <a:r>
              <a:rPr lang="en-US" sz="1400" dirty="0"/>
              <a:t> = </a:t>
            </a:r>
            <a:r>
              <a:rPr lang="en-US" sz="1400" dirty="0" err="1"/>
              <a:t>data.frame</a:t>
            </a:r>
            <a:r>
              <a:rPr lang="en-US" sz="1400" dirty="0"/>
              <a:t>(Colors = </a:t>
            </a:r>
            <a:r>
              <a:rPr lang="en-US" sz="1400" dirty="0" err="1"/>
              <a:t>matches_all</a:t>
            </a:r>
            <a:r>
              <a:rPr lang="en-US" sz="1400" dirty="0"/>
              <a:t>)</a:t>
            </a:r>
          </a:p>
          <a:p>
            <a:r>
              <a:rPr lang="en-US" sz="1400" dirty="0" err="1"/>
              <a:t>matchDF</a:t>
            </a:r>
            <a:r>
              <a:rPr lang="en-US" sz="1400" dirty="0"/>
              <a:t> %&gt;% </a:t>
            </a:r>
            <a:r>
              <a:rPr lang="en-US" sz="1400" dirty="0" err="1"/>
              <a:t>ggplot</a:t>
            </a:r>
            <a:r>
              <a:rPr lang="en-US" sz="1400" dirty="0"/>
              <a:t>(</a:t>
            </a:r>
            <a:r>
              <a:rPr lang="en-US" sz="1400" dirty="0" err="1"/>
              <a:t>aes</a:t>
            </a:r>
            <a:r>
              <a:rPr lang="en-US" sz="1400" dirty="0"/>
              <a:t>(x = Colors, fill = Colors)) + </a:t>
            </a:r>
            <a:r>
              <a:rPr lang="en-US" sz="1400" dirty="0" err="1"/>
              <a:t>geom_bar</a:t>
            </a:r>
            <a:r>
              <a:rPr lang="en-US" sz="1400" dirty="0"/>
              <a:t>()</a:t>
            </a:r>
          </a:p>
          <a:p>
            <a:r>
              <a:rPr lang="en-US" sz="1400" dirty="0" err="1"/>
              <a:t>matchDF</a:t>
            </a:r>
            <a:r>
              <a:rPr lang="en-US" sz="1400" dirty="0"/>
              <a:t> %&gt;% </a:t>
            </a:r>
            <a:r>
              <a:rPr lang="en-US" sz="1400" dirty="0" err="1"/>
              <a:t>ggplot</a:t>
            </a:r>
            <a:r>
              <a:rPr lang="en-US" sz="1400" dirty="0"/>
              <a:t>(</a:t>
            </a:r>
            <a:r>
              <a:rPr lang="en-US" sz="1400" dirty="0" err="1"/>
              <a:t>aes</a:t>
            </a:r>
            <a:r>
              <a:rPr lang="en-US" sz="1400" dirty="0"/>
              <a:t>(x = Colors, fill = Colors)) + </a:t>
            </a:r>
            <a:r>
              <a:rPr lang="en-US" sz="1400" dirty="0" err="1"/>
              <a:t>geom_bar</a:t>
            </a:r>
            <a:r>
              <a:rPr lang="en-US" sz="1400" dirty="0"/>
              <a:t>()+ </a:t>
            </a:r>
            <a:r>
              <a:rPr lang="en-US" sz="1400" dirty="0" err="1"/>
              <a:t>scale_fill_manual</a:t>
            </a:r>
            <a:r>
              <a:rPr lang="en-US" sz="1400" dirty="0"/>
              <a:t>(values=colors)</a:t>
            </a:r>
          </a:p>
          <a:p>
            <a:r>
              <a:rPr lang="en-US" sz="1400" dirty="0"/>
              <a:t>colors[order(colors)]</a:t>
            </a:r>
          </a:p>
          <a:p>
            <a:r>
              <a:rPr lang="en-US" sz="1400" dirty="0" err="1"/>
              <a:t>matchDF</a:t>
            </a:r>
            <a:r>
              <a:rPr lang="en-US" sz="1400" dirty="0"/>
              <a:t> %&gt;% </a:t>
            </a:r>
            <a:r>
              <a:rPr lang="en-US" sz="1400" dirty="0" err="1"/>
              <a:t>ggplot</a:t>
            </a:r>
            <a:r>
              <a:rPr lang="en-US" sz="1400" dirty="0"/>
              <a:t>(</a:t>
            </a:r>
            <a:r>
              <a:rPr lang="en-US" sz="1400" dirty="0" err="1"/>
              <a:t>aes</a:t>
            </a:r>
            <a:r>
              <a:rPr lang="en-US" sz="1400" dirty="0"/>
              <a:t>(x = Colors, fill = Colors)) + </a:t>
            </a:r>
            <a:r>
              <a:rPr lang="en-US" sz="1400" dirty="0" err="1"/>
              <a:t>geom_bar</a:t>
            </a:r>
            <a:r>
              <a:rPr lang="en-US" sz="1400" dirty="0"/>
              <a:t>()+ </a:t>
            </a:r>
            <a:r>
              <a:rPr lang="en-US" sz="1400" dirty="0" err="1"/>
              <a:t>scale_fill_manual</a:t>
            </a:r>
            <a:r>
              <a:rPr lang="en-US" sz="1400" dirty="0"/>
              <a:t>(values=colors[order(colors)])</a:t>
            </a:r>
          </a:p>
        </p:txBody>
      </p:sp>
    </p:spTree>
    <p:extLst>
      <p:ext uri="{BB962C8B-B14F-4D97-AF65-F5344CB8AC3E}">
        <p14:creationId xmlns:p14="http://schemas.microsoft.com/office/powerpoint/2010/main" val="12243629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AEB1-0812-9345-86D6-AA7691B792F1}"/>
              </a:ext>
            </a:extLst>
          </p:cNvPr>
          <p:cNvSpPr>
            <a:spLocks noGrp="1"/>
          </p:cNvSpPr>
          <p:nvPr>
            <p:ph type="title"/>
          </p:nvPr>
        </p:nvSpPr>
        <p:spPr/>
        <p:txBody>
          <a:bodyPr/>
          <a:lstStyle/>
          <a:p>
            <a:r>
              <a:rPr lang="en-US" dirty="0"/>
              <a:t>Grouped Matches</a:t>
            </a:r>
          </a:p>
        </p:txBody>
      </p:sp>
      <p:sp>
        <p:nvSpPr>
          <p:cNvPr id="4" name="Rectangle 3">
            <a:extLst>
              <a:ext uri="{FF2B5EF4-FFF2-40B4-BE49-F238E27FC236}">
                <a16:creationId xmlns:a16="http://schemas.microsoft.com/office/drawing/2014/main" id="{994999ED-7732-FD44-8003-BA0BCC880DCE}"/>
              </a:ext>
            </a:extLst>
          </p:cNvPr>
          <p:cNvSpPr/>
          <p:nvPr/>
        </p:nvSpPr>
        <p:spPr>
          <a:xfrm>
            <a:off x="533400" y="1676400"/>
            <a:ext cx="8077200" cy="1815882"/>
          </a:xfrm>
          <a:prstGeom prst="rect">
            <a:avLst/>
          </a:prstGeom>
        </p:spPr>
        <p:txBody>
          <a:bodyPr wrap="square">
            <a:spAutoFit/>
          </a:bodyPr>
          <a:lstStyle/>
          <a:p>
            <a:r>
              <a:rPr lang="en-US" sz="1400" dirty="0"/>
              <a:t>author = "( -| - )([^ ]{2,}) ([^ ]{2,})"</a:t>
            </a:r>
          </a:p>
          <a:p>
            <a:r>
              <a:rPr lang="en-US" sz="1400" dirty="0"/>
              <a:t>authors = </a:t>
            </a:r>
            <a:r>
              <a:rPr lang="en-US" sz="1400" dirty="0" err="1"/>
              <a:t>df$quotes</a:t>
            </a:r>
            <a:r>
              <a:rPr lang="en-US" sz="1400" dirty="0"/>
              <a:t> %&gt;% </a:t>
            </a:r>
            <a:r>
              <a:rPr lang="en-US" sz="1400" dirty="0" err="1"/>
              <a:t>str_subset</a:t>
            </a:r>
            <a:r>
              <a:rPr lang="en-US" sz="1400" dirty="0"/>
              <a:t>(author)</a:t>
            </a:r>
          </a:p>
          <a:p>
            <a:endParaRPr lang="en-US" sz="1400" dirty="0"/>
          </a:p>
          <a:p>
            <a:r>
              <a:rPr lang="en-US" sz="1400" dirty="0"/>
              <a:t>authors %&gt;% </a:t>
            </a:r>
            <a:r>
              <a:rPr lang="en-US" sz="1400" dirty="0" err="1"/>
              <a:t>str_extract</a:t>
            </a:r>
            <a:r>
              <a:rPr lang="en-US" sz="1400" dirty="0"/>
              <a:t>(author) #unintended consequence here</a:t>
            </a:r>
          </a:p>
          <a:p>
            <a:r>
              <a:rPr lang="en-US" sz="1400" dirty="0"/>
              <a:t>authors %&gt;% </a:t>
            </a:r>
            <a:r>
              <a:rPr lang="en-US" sz="1400" dirty="0" err="1"/>
              <a:t>str_match</a:t>
            </a:r>
            <a:r>
              <a:rPr lang="en-US" sz="1400" dirty="0"/>
              <a:t>(author) #unintended consequence here</a:t>
            </a:r>
          </a:p>
          <a:p>
            <a:endParaRPr lang="en-US" sz="1400" dirty="0"/>
          </a:p>
          <a:p>
            <a:r>
              <a:rPr lang="en-US" sz="1400" dirty="0" err="1"/>
              <a:t>dfAuthors</a:t>
            </a:r>
            <a:r>
              <a:rPr lang="en-US" sz="1400" dirty="0"/>
              <a:t> = </a:t>
            </a:r>
            <a:r>
              <a:rPr lang="en-US" sz="1400" dirty="0" err="1"/>
              <a:t>data.frame</a:t>
            </a:r>
            <a:r>
              <a:rPr lang="en-US" sz="1400" dirty="0"/>
              <a:t>(authors %&gt;% </a:t>
            </a:r>
            <a:r>
              <a:rPr lang="en-US" sz="1400" dirty="0" err="1"/>
              <a:t>str_match</a:t>
            </a:r>
            <a:r>
              <a:rPr lang="en-US" sz="1400" dirty="0"/>
              <a:t>(author)) #unintended consequence here</a:t>
            </a:r>
          </a:p>
          <a:p>
            <a:r>
              <a:rPr lang="en-US" sz="1400" dirty="0"/>
              <a:t>names(</a:t>
            </a:r>
            <a:r>
              <a:rPr lang="en-US" sz="1400" dirty="0" err="1"/>
              <a:t>dfAuthors</a:t>
            </a:r>
            <a:r>
              <a:rPr lang="en-US" sz="1400" dirty="0"/>
              <a:t>) = c("</a:t>
            </a:r>
            <a:r>
              <a:rPr lang="en-US" sz="1400" dirty="0" err="1"/>
              <a:t>Full","Dash","First","Last</a:t>
            </a:r>
            <a:r>
              <a:rPr lang="en-US" sz="1400" dirty="0"/>
              <a:t>")</a:t>
            </a:r>
          </a:p>
        </p:txBody>
      </p:sp>
      <p:pic>
        <p:nvPicPr>
          <p:cNvPr id="5" name="Picture 4">
            <a:extLst>
              <a:ext uri="{FF2B5EF4-FFF2-40B4-BE49-F238E27FC236}">
                <a16:creationId xmlns:a16="http://schemas.microsoft.com/office/drawing/2014/main" id="{B85AA8F8-C8DB-904D-B378-135BA4CFDDD9}"/>
              </a:ext>
            </a:extLst>
          </p:cNvPr>
          <p:cNvPicPr>
            <a:picLocks noChangeAspect="1"/>
          </p:cNvPicPr>
          <p:nvPr/>
        </p:nvPicPr>
        <p:blipFill>
          <a:blip r:embed="rId2"/>
          <a:stretch>
            <a:fillRect/>
          </a:stretch>
        </p:blipFill>
        <p:spPr>
          <a:xfrm>
            <a:off x="1950700" y="3797082"/>
            <a:ext cx="5242600" cy="2451318"/>
          </a:xfrm>
          <a:prstGeom prst="rect">
            <a:avLst/>
          </a:prstGeom>
        </p:spPr>
      </p:pic>
    </p:spTree>
    <p:extLst>
      <p:ext uri="{BB962C8B-B14F-4D97-AF65-F5344CB8AC3E}">
        <p14:creationId xmlns:p14="http://schemas.microsoft.com/office/powerpoint/2010/main" val="23253692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6658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9EA38-1030-BD42-9835-DDF5E8EC696D}"/>
              </a:ext>
            </a:extLst>
          </p:cNvPr>
          <p:cNvSpPr>
            <a:spLocks noGrp="1"/>
          </p:cNvSpPr>
          <p:nvPr>
            <p:ph type="title"/>
          </p:nvPr>
        </p:nvSpPr>
        <p:spPr/>
        <p:txBody>
          <a:bodyPr/>
          <a:lstStyle/>
          <a:p>
            <a:r>
              <a:rPr lang="en-US" dirty="0"/>
              <a:t>Concept Check with Sentences</a:t>
            </a:r>
          </a:p>
        </p:txBody>
      </p:sp>
      <p:sp>
        <p:nvSpPr>
          <p:cNvPr id="3" name="Content Placeholder 2">
            <a:extLst>
              <a:ext uri="{FF2B5EF4-FFF2-40B4-BE49-F238E27FC236}">
                <a16:creationId xmlns:a16="http://schemas.microsoft.com/office/drawing/2014/main" id="{B563139E-EF5E-2146-8404-B6D5B281573F}"/>
              </a:ext>
            </a:extLst>
          </p:cNvPr>
          <p:cNvSpPr>
            <a:spLocks noGrp="1"/>
          </p:cNvSpPr>
          <p:nvPr>
            <p:ph idx="1"/>
          </p:nvPr>
        </p:nvSpPr>
        <p:spPr/>
        <p:txBody>
          <a:bodyPr/>
          <a:lstStyle/>
          <a:p>
            <a:r>
              <a:rPr lang="en-US" dirty="0"/>
              <a:t>Find all words that come after a number like “one”, “two”, ”three” etc.  Pull out both the number and the word that follows.  </a:t>
            </a:r>
          </a:p>
        </p:txBody>
      </p:sp>
    </p:spTree>
    <p:extLst>
      <p:ext uri="{BB962C8B-B14F-4D97-AF65-F5344CB8AC3E}">
        <p14:creationId xmlns:p14="http://schemas.microsoft.com/office/powerpoint/2010/main" val="4110820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213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7924800" cy="900546"/>
          </a:xfrm>
        </p:spPr>
        <p:txBody>
          <a:bodyPr>
            <a:normAutofit/>
          </a:bodyPr>
          <a:lstStyle/>
          <a:p>
            <a:r>
              <a:rPr lang="en-US" sz="3900" dirty="0"/>
              <a:t>Replacing</a:t>
            </a:r>
          </a:p>
        </p:txBody>
      </p:sp>
      <p:sp>
        <p:nvSpPr>
          <p:cNvPr id="4" name="Subtitle 3"/>
          <p:cNvSpPr>
            <a:spLocks noGrp="1"/>
          </p:cNvSpPr>
          <p:nvPr>
            <p:ph type="subTitle" idx="1"/>
          </p:nvPr>
        </p:nvSpPr>
        <p:spPr/>
        <p:txBody>
          <a:bodyPr/>
          <a:lstStyle/>
          <a:p>
            <a:r>
              <a:rPr lang="en-IN" dirty="0" err="1"/>
              <a:t>str_replace</a:t>
            </a:r>
            <a:r>
              <a:rPr lang="en-IN" dirty="0"/>
              <a:t>()</a:t>
            </a:r>
          </a:p>
        </p:txBody>
      </p:sp>
    </p:spTree>
    <p:extLst>
      <p:ext uri="{BB962C8B-B14F-4D97-AF65-F5344CB8AC3E}">
        <p14:creationId xmlns:p14="http://schemas.microsoft.com/office/powerpoint/2010/main" val="4111023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AEB1-0812-9345-86D6-AA7691B792F1}"/>
              </a:ext>
            </a:extLst>
          </p:cNvPr>
          <p:cNvSpPr>
            <a:spLocks noGrp="1"/>
          </p:cNvSpPr>
          <p:nvPr>
            <p:ph type="title"/>
          </p:nvPr>
        </p:nvSpPr>
        <p:spPr/>
        <p:txBody>
          <a:bodyPr/>
          <a:lstStyle/>
          <a:p>
            <a:r>
              <a:rPr lang="en-US" dirty="0"/>
              <a:t>Replacing</a:t>
            </a:r>
          </a:p>
        </p:txBody>
      </p:sp>
      <p:sp>
        <p:nvSpPr>
          <p:cNvPr id="3" name="Rectangle 2">
            <a:extLst>
              <a:ext uri="{FF2B5EF4-FFF2-40B4-BE49-F238E27FC236}">
                <a16:creationId xmlns:a16="http://schemas.microsoft.com/office/drawing/2014/main" id="{09AA2FAA-42E5-664D-8515-9370EA5DE788}"/>
              </a:ext>
            </a:extLst>
          </p:cNvPr>
          <p:cNvSpPr/>
          <p:nvPr/>
        </p:nvSpPr>
        <p:spPr>
          <a:xfrm>
            <a:off x="304800" y="1676400"/>
            <a:ext cx="7848600" cy="4616648"/>
          </a:xfrm>
          <a:prstGeom prst="rect">
            <a:avLst/>
          </a:prstGeom>
        </p:spPr>
        <p:txBody>
          <a:bodyPr wrap="square">
            <a:spAutoFit/>
          </a:bodyPr>
          <a:lstStyle/>
          <a:p>
            <a:r>
              <a:rPr lang="en-US" sz="1400" dirty="0"/>
              <a:t>#Create Data Frame with inconsistencies and missing values</a:t>
            </a:r>
          </a:p>
          <a:p>
            <a:r>
              <a:rPr lang="en-US" sz="1400" dirty="0"/>
              <a:t>roster = </a:t>
            </a:r>
            <a:r>
              <a:rPr lang="en-US" sz="1400" dirty="0" err="1"/>
              <a:t>data.frame</a:t>
            </a:r>
            <a:r>
              <a:rPr lang="en-US" sz="1400" dirty="0"/>
              <a:t>(Name = c("John", "Nancy", "Fred", "Sam", "Julie"), Gender = c("male", "F", "M", "Female", "female"), Major = c("?","</a:t>
            </a:r>
            <a:r>
              <a:rPr lang="en-US" sz="1400" dirty="0" err="1"/>
              <a:t>Math","Comp</a:t>
            </a:r>
            <a:r>
              <a:rPr lang="en-US" sz="1400" dirty="0"/>
              <a:t> Sci", "?", ""))</a:t>
            </a:r>
          </a:p>
          <a:p>
            <a:endParaRPr lang="en-US" sz="1400" dirty="0"/>
          </a:p>
          <a:p>
            <a:r>
              <a:rPr lang="en-US" sz="1400" dirty="0"/>
              <a:t>#Work on Gender</a:t>
            </a:r>
          </a:p>
          <a:p>
            <a:r>
              <a:rPr lang="en-US" sz="1400" dirty="0"/>
              <a:t>#Learn about </a:t>
            </a:r>
            <a:r>
              <a:rPr lang="en-US" sz="1400" dirty="0" err="1"/>
              <a:t>str_replace</a:t>
            </a:r>
            <a:endParaRPr lang="en-US" sz="1400" dirty="0"/>
          </a:p>
          <a:p>
            <a:r>
              <a:rPr lang="en-US" sz="1400" dirty="0" err="1"/>
              <a:t>str_replace</a:t>
            </a:r>
            <a:r>
              <a:rPr lang="en-US" sz="1400" dirty="0"/>
              <a:t>(</a:t>
            </a:r>
            <a:r>
              <a:rPr lang="en-US" sz="1400" dirty="0" err="1"/>
              <a:t>roster$Gender</a:t>
            </a:r>
            <a:r>
              <a:rPr lang="en-US" sz="1400" dirty="0"/>
              <a:t>,"(</a:t>
            </a:r>
            <a:r>
              <a:rPr lang="en-US" sz="1400" dirty="0" err="1"/>
              <a:t>male|M</a:t>
            </a:r>
            <a:r>
              <a:rPr lang="en-US" sz="1400" dirty="0"/>
              <a:t>)", "Male")</a:t>
            </a:r>
          </a:p>
          <a:p>
            <a:r>
              <a:rPr lang="en-US" sz="1400" dirty="0" err="1"/>
              <a:t>str_replace</a:t>
            </a:r>
            <a:r>
              <a:rPr lang="en-US" sz="1400" dirty="0"/>
              <a:t>(</a:t>
            </a:r>
            <a:r>
              <a:rPr lang="en-US" sz="1400" dirty="0" err="1"/>
              <a:t>roster$Gender</a:t>
            </a:r>
            <a:r>
              <a:rPr lang="en-US" sz="1400" dirty="0"/>
              <a:t>,"(\\</a:t>
            </a:r>
            <a:r>
              <a:rPr lang="en-US" sz="1400" dirty="0" err="1"/>
              <a:t>bmale</a:t>
            </a:r>
            <a:r>
              <a:rPr lang="en-US" sz="1400" dirty="0"/>
              <a:t>\\b|\\</a:t>
            </a:r>
            <a:r>
              <a:rPr lang="en-US" sz="1400" dirty="0" err="1"/>
              <a:t>bM</a:t>
            </a:r>
            <a:r>
              <a:rPr lang="en-US" sz="1400" dirty="0"/>
              <a:t>\\b)", "Male")</a:t>
            </a:r>
          </a:p>
          <a:p>
            <a:endParaRPr lang="en-US" sz="1400" dirty="0"/>
          </a:p>
          <a:p>
            <a:r>
              <a:rPr lang="en-US" sz="1400" dirty="0"/>
              <a:t>#Use </a:t>
            </a:r>
            <a:r>
              <a:rPr lang="en-US" sz="1400" dirty="0" err="1"/>
              <a:t>str_replace</a:t>
            </a:r>
            <a:endParaRPr lang="en-US" sz="1400" dirty="0"/>
          </a:p>
          <a:p>
            <a:r>
              <a:rPr lang="en-US" sz="1400" dirty="0" err="1"/>
              <a:t>roster$Gender</a:t>
            </a:r>
            <a:r>
              <a:rPr lang="en-US" sz="1400" dirty="0"/>
              <a:t> = </a:t>
            </a:r>
            <a:r>
              <a:rPr lang="en-US" sz="1400" dirty="0" err="1"/>
              <a:t>str_replace</a:t>
            </a:r>
            <a:r>
              <a:rPr lang="en-US" sz="1400" dirty="0"/>
              <a:t>(</a:t>
            </a:r>
            <a:r>
              <a:rPr lang="en-US" sz="1400" dirty="0" err="1"/>
              <a:t>roster$Gender</a:t>
            </a:r>
            <a:r>
              <a:rPr lang="en-US" sz="1400" dirty="0"/>
              <a:t>,"(\\</a:t>
            </a:r>
            <a:r>
              <a:rPr lang="en-US" sz="1400" dirty="0" err="1"/>
              <a:t>bmale</a:t>
            </a:r>
            <a:r>
              <a:rPr lang="en-US" sz="1400" dirty="0"/>
              <a:t>\\b|\\</a:t>
            </a:r>
            <a:r>
              <a:rPr lang="en-US" sz="1400" dirty="0" err="1"/>
              <a:t>bM</a:t>
            </a:r>
            <a:r>
              <a:rPr lang="en-US" sz="1400" dirty="0"/>
              <a:t>\\b)", "Male")</a:t>
            </a:r>
          </a:p>
          <a:p>
            <a:r>
              <a:rPr lang="en-US" sz="1400" dirty="0" err="1"/>
              <a:t>roster$Gender</a:t>
            </a:r>
            <a:r>
              <a:rPr lang="en-US" sz="1400" dirty="0"/>
              <a:t> = </a:t>
            </a:r>
            <a:r>
              <a:rPr lang="en-US" sz="1400" dirty="0" err="1"/>
              <a:t>str_replace</a:t>
            </a:r>
            <a:r>
              <a:rPr lang="en-US" sz="1400" dirty="0"/>
              <a:t>(</a:t>
            </a:r>
            <a:r>
              <a:rPr lang="en-US" sz="1400" dirty="0" err="1"/>
              <a:t>roster$Gender</a:t>
            </a:r>
            <a:r>
              <a:rPr lang="en-US" sz="1400" dirty="0"/>
              <a:t>,"(\\</a:t>
            </a:r>
            <a:r>
              <a:rPr lang="en-US" sz="1400" dirty="0" err="1"/>
              <a:t>bfemale</a:t>
            </a:r>
            <a:r>
              <a:rPr lang="en-US" sz="1400" dirty="0"/>
              <a:t>\\b|\\</a:t>
            </a:r>
            <a:r>
              <a:rPr lang="en-US" sz="1400" dirty="0" err="1"/>
              <a:t>bF</a:t>
            </a:r>
            <a:r>
              <a:rPr lang="en-US" sz="1400" dirty="0"/>
              <a:t>\\b)", "Female")</a:t>
            </a:r>
          </a:p>
          <a:p>
            <a:endParaRPr lang="en-US" sz="1400" dirty="0"/>
          </a:p>
          <a:p>
            <a:r>
              <a:rPr lang="en-US" sz="1400" dirty="0"/>
              <a:t>#You Try Change all the ? marks and null spaces to "NA".</a:t>
            </a:r>
          </a:p>
          <a:p>
            <a:r>
              <a:rPr lang="en-US" sz="1400" dirty="0" err="1"/>
              <a:t>str_replace</a:t>
            </a:r>
            <a:r>
              <a:rPr lang="en-US" sz="1400" dirty="0"/>
              <a:t>(</a:t>
            </a:r>
            <a:r>
              <a:rPr lang="en-US" sz="1400" dirty="0" err="1"/>
              <a:t>roster$Major</a:t>
            </a:r>
            <a:r>
              <a:rPr lang="en-US" sz="1400" dirty="0"/>
              <a:t>,"(\\?|)", "NA")</a:t>
            </a:r>
          </a:p>
          <a:p>
            <a:endParaRPr lang="en-US" sz="1400" dirty="0"/>
          </a:p>
          <a:p>
            <a:r>
              <a:rPr lang="en-US" sz="1400" dirty="0" err="1"/>
              <a:t>roster$Major</a:t>
            </a:r>
            <a:r>
              <a:rPr lang="en-US" sz="1400" dirty="0"/>
              <a:t> = </a:t>
            </a:r>
            <a:r>
              <a:rPr lang="en-US" sz="1400" dirty="0" err="1"/>
              <a:t>str_replace</a:t>
            </a:r>
            <a:r>
              <a:rPr lang="en-US" sz="1400" dirty="0"/>
              <a:t>(</a:t>
            </a:r>
            <a:r>
              <a:rPr lang="en-US" sz="1400" dirty="0" err="1"/>
              <a:t>roster$Major</a:t>
            </a:r>
            <a:r>
              <a:rPr lang="en-US" sz="1400" dirty="0"/>
              <a:t>,"(\\?)", "NA")</a:t>
            </a:r>
          </a:p>
          <a:p>
            <a:r>
              <a:rPr lang="en-US" sz="1400" dirty="0"/>
              <a:t>roster</a:t>
            </a:r>
          </a:p>
          <a:p>
            <a:endParaRPr lang="en-US" sz="1400" dirty="0"/>
          </a:p>
          <a:p>
            <a:r>
              <a:rPr lang="en-US" sz="1400" dirty="0"/>
              <a:t>roster[roster ==""] = "NA"</a:t>
            </a:r>
          </a:p>
          <a:p>
            <a:r>
              <a:rPr lang="en-US" sz="1400" dirty="0"/>
              <a:t>roster</a:t>
            </a:r>
          </a:p>
        </p:txBody>
      </p:sp>
      <p:pic>
        <p:nvPicPr>
          <p:cNvPr id="6" name="Picture 5">
            <a:extLst>
              <a:ext uri="{FF2B5EF4-FFF2-40B4-BE49-F238E27FC236}">
                <a16:creationId xmlns:a16="http://schemas.microsoft.com/office/drawing/2014/main" id="{5AB4DB58-5B56-2543-8C1E-D20963DBBA25}"/>
              </a:ext>
            </a:extLst>
          </p:cNvPr>
          <p:cNvPicPr>
            <a:picLocks noChangeAspect="1"/>
          </p:cNvPicPr>
          <p:nvPr/>
        </p:nvPicPr>
        <p:blipFill>
          <a:blip r:embed="rId2"/>
          <a:stretch>
            <a:fillRect/>
          </a:stretch>
        </p:blipFill>
        <p:spPr>
          <a:xfrm>
            <a:off x="6629400" y="2435324"/>
            <a:ext cx="2247900" cy="1549400"/>
          </a:xfrm>
          <a:prstGeom prst="rect">
            <a:avLst/>
          </a:prstGeom>
        </p:spPr>
      </p:pic>
      <p:pic>
        <p:nvPicPr>
          <p:cNvPr id="7" name="Picture 6">
            <a:extLst>
              <a:ext uri="{FF2B5EF4-FFF2-40B4-BE49-F238E27FC236}">
                <a16:creationId xmlns:a16="http://schemas.microsoft.com/office/drawing/2014/main" id="{CE293300-4AF1-9E44-99FF-7EF743EBD2E1}"/>
              </a:ext>
            </a:extLst>
          </p:cNvPr>
          <p:cNvPicPr>
            <a:picLocks noChangeAspect="1"/>
          </p:cNvPicPr>
          <p:nvPr/>
        </p:nvPicPr>
        <p:blipFill>
          <a:blip r:embed="rId3"/>
          <a:stretch>
            <a:fillRect/>
          </a:stretch>
        </p:blipFill>
        <p:spPr>
          <a:xfrm>
            <a:off x="6705600" y="5092700"/>
            <a:ext cx="2209800" cy="1536700"/>
          </a:xfrm>
          <a:prstGeom prst="rect">
            <a:avLst/>
          </a:prstGeom>
        </p:spPr>
      </p:pic>
      <p:sp>
        <p:nvSpPr>
          <p:cNvPr id="9" name="Bent Arrow 8">
            <a:extLst>
              <a:ext uri="{FF2B5EF4-FFF2-40B4-BE49-F238E27FC236}">
                <a16:creationId xmlns:a16="http://schemas.microsoft.com/office/drawing/2014/main" id="{70201A22-38B0-9C44-85D6-3ADF619C25FA}"/>
              </a:ext>
            </a:extLst>
          </p:cNvPr>
          <p:cNvSpPr/>
          <p:nvPr/>
        </p:nvSpPr>
        <p:spPr>
          <a:xfrm rot="5400000" flipV="1">
            <a:off x="5368361" y="2404039"/>
            <a:ext cx="844688" cy="1218210"/>
          </a:xfrm>
          <a:prstGeom prst="bentArrow">
            <a:avLst>
              <a:gd name="adj1" fmla="val 13375"/>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Bent Arrow 9">
            <a:extLst>
              <a:ext uri="{FF2B5EF4-FFF2-40B4-BE49-F238E27FC236}">
                <a16:creationId xmlns:a16="http://schemas.microsoft.com/office/drawing/2014/main" id="{8B503C4C-5636-2B41-B2B6-20FA8F7F2705}"/>
              </a:ext>
            </a:extLst>
          </p:cNvPr>
          <p:cNvSpPr/>
          <p:nvPr/>
        </p:nvSpPr>
        <p:spPr>
          <a:xfrm flipV="1">
            <a:off x="5319199" y="5486400"/>
            <a:ext cx="943011" cy="1093215"/>
          </a:xfrm>
          <a:prstGeom prst="bentArrow">
            <a:avLst>
              <a:gd name="adj1" fmla="val 13038"/>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44971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7F8CA-BB14-9945-A36A-D52CAA14F1E1}"/>
              </a:ext>
            </a:extLst>
          </p:cNvPr>
          <p:cNvSpPr>
            <a:spLocks noGrp="1"/>
          </p:cNvSpPr>
          <p:nvPr>
            <p:ph type="title"/>
          </p:nvPr>
        </p:nvSpPr>
        <p:spPr>
          <a:xfrm>
            <a:off x="0" y="228600"/>
            <a:ext cx="9144000" cy="1143000"/>
          </a:xfrm>
        </p:spPr>
        <p:txBody>
          <a:bodyPr/>
          <a:lstStyle/>
          <a:p>
            <a:r>
              <a:rPr lang="en-US" sz="3600" dirty="0"/>
              <a:t>Example: Outer Join | merge(), </a:t>
            </a:r>
            <a:r>
              <a:rPr lang="en-US" sz="3600" dirty="0" err="1"/>
              <a:t>outer_join</a:t>
            </a:r>
            <a:r>
              <a:rPr lang="en-US" sz="3600" dirty="0"/>
              <a:t>()</a:t>
            </a:r>
          </a:p>
        </p:txBody>
      </p:sp>
      <p:pic>
        <p:nvPicPr>
          <p:cNvPr id="4" name="Picture 3">
            <a:extLst>
              <a:ext uri="{FF2B5EF4-FFF2-40B4-BE49-F238E27FC236}">
                <a16:creationId xmlns:a16="http://schemas.microsoft.com/office/drawing/2014/main" id="{253A2E46-8D05-474C-9364-0A756C50F2B9}"/>
              </a:ext>
            </a:extLst>
          </p:cNvPr>
          <p:cNvPicPr>
            <a:picLocks noChangeAspect="1"/>
          </p:cNvPicPr>
          <p:nvPr/>
        </p:nvPicPr>
        <p:blipFill>
          <a:blip r:embed="rId2"/>
          <a:stretch>
            <a:fillRect/>
          </a:stretch>
        </p:blipFill>
        <p:spPr>
          <a:xfrm>
            <a:off x="1137248" y="1481560"/>
            <a:ext cx="2520352" cy="2176042"/>
          </a:xfrm>
          <a:prstGeom prst="rect">
            <a:avLst/>
          </a:prstGeom>
        </p:spPr>
      </p:pic>
      <p:pic>
        <p:nvPicPr>
          <p:cNvPr id="5" name="Picture 4">
            <a:extLst>
              <a:ext uri="{FF2B5EF4-FFF2-40B4-BE49-F238E27FC236}">
                <a16:creationId xmlns:a16="http://schemas.microsoft.com/office/drawing/2014/main" id="{04B55B99-4C80-7548-A65A-52059FB6D919}"/>
              </a:ext>
            </a:extLst>
          </p:cNvPr>
          <p:cNvPicPr>
            <a:picLocks noChangeAspect="1"/>
          </p:cNvPicPr>
          <p:nvPr/>
        </p:nvPicPr>
        <p:blipFill>
          <a:blip r:embed="rId3"/>
          <a:stretch>
            <a:fillRect/>
          </a:stretch>
        </p:blipFill>
        <p:spPr>
          <a:xfrm>
            <a:off x="5029200" y="1481559"/>
            <a:ext cx="2376138" cy="2176042"/>
          </a:xfrm>
          <a:prstGeom prst="rect">
            <a:avLst/>
          </a:prstGeom>
        </p:spPr>
      </p:pic>
      <p:sp>
        <p:nvSpPr>
          <p:cNvPr id="3" name="TextBox 2">
            <a:extLst>
              <a:ext uri="{FF2B5EF4-FFF2-40B4-BE49-F238E27FC236}">
                <a16:creationId xmlns:a16="http://schemas.microsoft.com/office/drawing/2014/main" id="{8DAD2015-F609-2B4C-8A67-E3BD5A7BEAFF}"/>
              </a:ext>
            </a:extLst>
          </p:cNvPr>
          <p:cNvSpPr txBox="1"/>
          <p:nvPr/>
        </p:nvSpPr>
        <p:spPr>
          <a:xfrm>
            <a:off x="457200" y="3733800"/>
            <a:ext cx="8229600" cy="369332"/>
          </a:xfrm>
          <a:prstGeom prst="rect">
            <a:avLst/>
          </a:prstGeom>
          <a:noFill/>
        </p:spPr>
        <p:txBody>
          <a:bodyPr wrap="square" rtlCol="0">
            <a:spAutoFit/>
          </a:bodyPr>
          <a:lstStyle/>
          <a:p>
            <a:r>
              <a:rPr lang="en-US" b="1" dirty="0"/>
              <a:t>Outer Join</a:t>
            </a:r>
            <a:r>
              <a:rPr lang="en-US" dirty="0"/>
              <a:t>: includes all observations and fills in NAs when values are missing. </a:t>
            </a:r>
          </a:p>
        </p:txBody>
      </p:sp>
      <p:pic>
        <p:nvPicPr>
          <p:cNvPr id="6" name="Picture 5">
            <a:extLst>
              <a:ext uri="{FF2B5EF4-FFF2-40B4-BE49-F238E27FC236}">
                <a16:creationId xmlns:a16="http://schemas.microsoft.com/office/drawing/2014/main" id="{6A912F18-D46D-4540-AB99-C1B365FD489F}"/>
              </a:ext>
            </a:extLst>
          </p:cNvPr>
          <p:cNvPicPr>
            <a:picLocks noChangeAspect="1"/>
          </p:cNvPicPr>
          <p:nvPr/>
        </p:nvPicPr>
        <p:blipFill>
          <a:blip r:embed="rId4"/>
          <a:stretch>
            <a:fillRect/>
          </a:stretch>
        </p:blipFill>
        <p:spPr>
          <a:xfrm>
            <a:off x="4343400" y="4432051"/>
            <a:ext cx="3645519" cy="2273549"/>
          </a:xfrm>
          <a:prstGeom prst="rect">
            <a:avLst/>
          </a:prstGeom>
        </p:spPr>
      </p:pic>
      <p:sp>
        <p:nvSpPr>
          <p:cNvPr id="9" name="Rectangle 8">
            <a:extLst>
              <a:ext uri="{FF2B5EF4-FFF2-40B4-BE49-F238E27FC236}">
                <a16:creationId xmlns:a16="http://schemas.microsoft.com/office/drawing/2014/main" id="{8CF942E0-5CB6-C343-9981-DC7CEAAB25FD}"/>
              </a:ext>
            </a:extLst>
          </p:cNvPr>
          <p:cNvSpPr/>
          <p:nvPr/>
        </p:nvSpPr>
        <p:spPr>
          <a:xfrm>
            <a:off x="489030" y="5029200"/>
            <a:ext cx="4572000" cy="1107996"/>
          </a:xfrm>
          <a:prstGeom prst="rect">
            <a:avLst/>
          </a:prstGeom>
        </p:spPr>
        <p:txBody>
          <a:bodyPr>
            <a:spAutoFit/>
          </a:bodyPr>
          <a:lstStyle/>
          <a:p>
            <a:r>
              <a:rPr lang="en-US" sz="1100" dirty="0"/>
              <a:t>#outer join</a:t>
            </a:r>
          </a:p>
          <a:p>
            <a:r>
              <a:rPr lang="en-US" sz="1100" dirty="0"/>
              <a:t>merge(df1,df2, by = "</a:t>
            </a:r>
            <a:r>
              <a:rPr lang="en-US" sz="1100" dirty="0" err="1"/>
              <a:t>Student_ID",all</a:t>
            </a:r>
            <a:r>
              <a:rPr lang="en-US" sz="1100" dirty="0"/>
              <a:t> = TRUE)</a:t>
            </a:r>
          </a:p>
          <a:p>
            <a:r>
              <a:rPr lang="en-US" sz="1100" dirty="0"/>
              <a:t>#or</a:t>
            </a:r>
          </a:p>
          <a:p>
            <a:r>
              <a:rPr lang="en-US" sz="1100" dirty="0" err="1"/>
              <a:t>full_join</a:t>
            </a:r>
            <a:r>
              <a:rPr lang="en-US" sz="1100" dirty="0"/>
              <a:t>(df1,df2,by = "</a:t>
            </a:r>
            <a:r>
              <a:rPr lang="en-US" sz="1100" dirty="0" err="1"/>
              <a:t>Student_ID</a:t>
            </a:r>
            <a:r>
              <a:rPr lang="en-US" sz="1100" dirty="0"/>
              <a:t>")</a:t>
            </a:r>
          </a:p>
          <a:p>
            <a:r>
              <a:rPr lang="en-US" sz="1100" dirty="0"/>
              <a:t>#or</a:t>
            </a:r>
          </a:p>
          <a:p>
            <a:r>
              <a:rPr lang="en-US" sz="1100" dirty="0"/>
              <a:t>df1 %&gt;% </a:t>
            </a:r>
            <a:r>
              <a:rPr lang="en-US" sz="1100" dirty="0" err="1"/>
              <a:t>full_join</a:t>
            </a:r>
            <a:r>
              <a:rPr lang="en-US" sz="1100" dirty="0"/>
              <a:t>(df2,by = "</a:t>
            </a:r>
            <a:r>
              <a:rPr lang="en-US" sz="1100" dirty="0" err="1"/>
              <a:t>Student_ID</a:t>
            </a:r>
            <a:r>
              <a:rPr lang="en-US" sz="1100" dirty="0"/>
              <a:t>")</a:t>
            </a:r>
          </a:p>
        </p:txBody>
      </p:sp>
    </p:spTree>
    <p:extLst>
      <p:ext uri="{BB962C8B-B14F-4D97-AF65-F5344CB8AC3E}">
        <p14:creationId xmlns:p14="http://schemas.microsoft.com/office/powerpoint/2010/main" val="34728955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20186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7924800" cy="900546"/>
          </a:xfrm>
        </p:spPr>
        <p:txBody>
          <a:bodyPr>
            <a:normAutofit/>
          </a:bodyPr>
          <a:lstStyle/>
          <a:p>
            <a:r>
              <a:rPr lang="en-US" sz="3900" dirty="0"/>
              <a:t>Splitting	</a:t>
            </a:r>
          </a:p>
        </p:txBody>
      </p:sp>
      <p:sp>
        <p:nvSpPr>
          <p:cNvPr id="4" name="Subtitle 3"/>
          <p:cNvSpPr>
            <a:spLocks noGrp="1"/>
          </p:cNvSpPr>
          <p:nvPr>
            <p:ph type="subTitle" idx="1"/>
          </p:nvPr>
        </p:nvSpPr>
        <p:spPr/>
        <p:txBody>
          <a:bodyPr/>
          <a:lstStyle/>
          <a:p>
            <a:r>
              <a:rPr lang="en-IN" dirty="0" err="1"/>
              <a:t>str_split</a:t>
            </a:r>
            <a:r>
              <a:rPr lang="en-IN" dirty="0"/>
              <a:t>()</a:t>
            </a:r>
          </a:p>
        </p:txBody>
      </p:sp>
    </p:spTree>
    <p:extLst>
      <p:ext uri="{BB962C8B-B14F-4D97-AF65-F5344CB8AC3E}">
        <p14:creationId xmlns:p14="http://schemas.microsoft.com/office/powerpoint/2010/main" val="36707907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AEB1-0812-9345-86D6-AA7691B792F1}"/>
              </a:ext>
            </a:extLst>
          </p:cNvPr>
          <p:cNvSpPr>
            <a:spLocks noGrp="1"/>
          </p:cNvSpPr>
          <p:nvPr>
            <p:ph type="title"/>
          </p:nvPr>
        </p:nvSpPr>
        <p:spPr/>
        <p:txBody>
          <a:bodyPr/>
          <a:lstStyle/>
          <a:p>
            <a:r>
              <a:rPr lang="en-US" dirty="0"/>
              <a:t>Splitting</a:t>
            </a:r>
          </a:p>
        </p:txBody>
      </p:sp>
      <p:sp>
        <p:nvSpPr>
          <p:cNvPr id="4" name="Rectangle 3">
            <a:extLst>
              <a:ext uri="{FF2B5EF4-FFF2-40B4-BE49-F238E27FC236}">
                <a16:creationId xmlns:a16="http://schemas.microsoft.com/office/drawing/2014/main" id="{994999ED-7732-FD44-8003-BA0BCC880DCE}"/>
              </a:ext>
            </a:extLst>
          </p:cNvPr>
          <p:cNvSpPr/>
          <p:nvPr/>
        </p:nvSpPr>
        <p:spPr>
          <a:xfrm>
            <a:off x="533400" y="1676400"/>
            <a:ext cx="8077200" cy="307777"/>
          </a:xfrm>
          <a:prstGeom prst="rect">
            <a:avLst/>
          </a:prstGeom>
        </p:spPr>
        <p:txBody>
          <a:bodyPr wrap="square">
            <a:spAutoFit/>
          </a:bodyPr>
          <a:lstStyle/>
          <a:p>
            <a:endParaRPr lang="en-US" sz="1400" dirty="0"/>
          </a:p>
        </p:txBody>
      </p:sp>
      <p:sp>
        <p:nvSpPr>
          <p:cNvPr id="3" name="Rectangle 2">
            <a:extLst>
              <a:ext uri="{FF2B5EF4-FFF2-40B4-BE49-F238E27FC236}">
                <a16:creationId xmlns:a16="http://schemas.microsoft.com/office/drawing/2014/main" id="{D0936249-60C7-0846-8D4F-D66E0DEF1211}"/>
              </a:ext>
            </a:extLst>
          </p:cNvPr>
          <p:cNvSpPr/>
          <p:nvPr/>
        </p:nvSpPr>
        <p:spPr>
          <a:xfrm>
            <a:off x="457200" y="1659194"/>
            <a:ext cx="7420897" cy="4832092"/>
          </a:xfrm>
          <a:prstGeom prst="rect">
            <a:avLst/>
          </a:prstGeom>
        </p:spPr>
        <p:txBody>
          <a:bodyPr wrap="square">
            <a:spAutoFit/>
          </a:bodyPr>
          <a:lstStyle/>
          <a:p>
            <a:r>
              <a:rPr lang="en-US" sz="1400" dirty="0"/>
              <a:t>#Basic Demo of </a:t>
            </a:r>
            <a:r>
              <a:rPr lang="en-US" sz="1400" dirty="0" err="1"/>
              <a:t>str</a:t>
            </a:r>
            <a:r>
              <a:rPr lang="en-US" sz="1400" dirty="0"/>
              <a:t> split</a:t>
            </a:r>
          </a:p>
          <a:p>
            <a:endParaRPr lang="en-US" sz="1400" dirty="0"/>
          </a:p>
          <a:p>
            <a:r>
              <a:rPr lang="en-US" sz="1400" dirty="0" err="1"/>
              <a:t>str_split</a:t>
            </a:r>
            <a:r>
              <a:rPr lang="en-US" sz="1400" dirty="0"/>
              <a:t>("</a:t>
            </a:r>
            <a:r>
              <a:rPr lang="en-US" sz="1400" dirty="0" err="1"/>
              <a:t>Muhatma_Gandhi</a:t>
            </a:r>
            <a:r>
              <a:rPr lang="en-US" sz="1400" dirty="0"/>
              <a:t>, </a:t>
            </a:r>
            <a:r>
              <a:rPr lang="en-US" sz="1400" dirty="0" err="1"/>
              <a:t>John_Wooden</a:t>
            </a:r>
            <a:r>
              <a:rPr lang="en-US" sz="1400" dirty="0"/>
              <a:t>, </a:t>
            </a:r>
            <a:r>
              <a:rPr lang="en-US" sz="1400" dirty="0" err="1"/>
              <a:t>Maya_Angelou</a:t>
            </a:r>
            <a:r>
              <a:rPr lang="en-US" sz="1400" dirty="0"/>
              <a:t>" , "(_|,)")</a:t>
            </a:r>
          </a:p>
          <a:p>
            <a:r>
              <a:rPr lang="en-US" sz="1400" dirty="0" err="1"/>
              <a:t>str_split</a:t>
            </a:r>
            <a:r>
              <a:rPr lang="en-US" sz="1400" dirty="0"/>
              <a:t>("</a:t>
            </a:r>
            <a:r>
              <a:rPr lang="en-US" sz="1400" dirty="0" err="1"/>
              <a:t>Muhatma_Gandhi</a:t>
            </a:r>
            <a:r>
              <a:rPr lang="en-US" sz="1400" dirty="0"/>
              <a:t>, </a:t>
            </a:r>
            <a:r>
              <a:rPr lang="en-US" sz="1400" dirty="0" err="1"/>
              <a:t>John_Wooden</a:t>
            </a:r>
            <a:r>
              <a:rPr lang="en-US" sz="1400" dirty="0"/>
              <a:t>, </a:t>
            </a:r>
            <a:r>
              <a:rPr lang="en-US" sz="1400" dirty="0" err="1"/>
              <a:t>Maya_Angelou</a:t>
            </a:r>
            <a:r>
              <a:rPr lang="en-US" sz="1400" dirty="0"/>
              <a:t>" , "(_|, )")</a:t>
            </a:r>
          </a:p>
          <a:p>
            <a:endParaRPr lang="en-US" sz="1400" dirty="0"/>
          </a:p>
          <a:p>
            <a:r>
              <a:rPr lang="en-US" sz="1400" dirty="0"/>
              <a:t>#Look into the first object of the list (which is a string of strings)</a:t>
            </a:r>
          </a:p>
          <a:p>
            <a:r>
              <a:rPr lang="en-US" sz="1400" dirty="0" err="1"/>
              <a:t>str_split</a:t>
            </a:r>
            <a:r>
              <a:rPr lang="en-US" sz="1400" dirty="0"/>
              <a:t>("</a:t>
            </a:r>
            <a:r>
              <a:rPr lang="en-US" sz="1400" dirty="0" err="1"/>
              <a:t>Muhatma_Gandhi</a:t>
            </a:r>
            <a:r>
              <a:rPr lang="en-US" sz="1400" dirty="0"/>
              <a:t>, </a:t>
            </a:r>
            <a:r>
              <a:rPr lang="en-US" sz="1400" dirty="0" err="1"/>
              <a:t>John_Wooden</a:t>
            </a:r>
            <a:r>
              <a:rPr lang="en-US" sz="1400" dirty="0"/>
              <a:t>, </a:t>
            </a:r>
            <a:r>
              <a:rPr lang="en-US" sz="1400" dirty="0" err="1"/>
              <a:t>Maya_Angelou</a:t>
            </a:r>
            <a:r>
              <a:rPr lang="en-US" sz="1400" dirty="0"/>
              <a:t>" , "(_|, )")[[1]] </a:t>
            </a:r>
          </a:p>
          <a:p>
            <a:r>
              <a:rPr lang="en-US" sz="1400" dirty="0"/>
              <a:t>#or</a:t>
            </a:r>
          </a:p>
          <a:p>
            <a:r>
              <a:rPr lang="en-US" sz="1400" dirty="0" err="1"/>
              <a:t>unlist</a:t>
            </a:r>
            <a:r>
              <a:rPr lang="en-US" sz="1400" dirty="0"/>
              <a:t>(</a:t>
            </a:r>
            <a:r>
              <a:rPr lang="en-US" sz="1400" dirty="0" err="1"/>
              <a:t>str_split</a:t>
            </a:r>
            <a:r>
              <a:rPr lang="en-US" sz="1400" dirty="0"/>
              <a:t>("</a:t>
            </a:r>
            <a:r>
              <a:rPr lang="en-US" sz="1400" dirty="0" err="1"/>
              <a:t>Muhatma_Gandhi</a:t>
            </a:r>
            <a:r>
              <a:rPr lang="en-US" sz="1400" dirty="0"/>
              <a:t>, </a:t>
            </a:r>
            <a:r>
              <a:rPr lang="en-US" sz="1400" dirty="0" err="1"/>
              <a:t>John_Wooden</a:t>
            </a:r>
            <a:r>
              <a:rPr lang="en-US" sz="1400" dirty="0"/>
              <a:t>, </a:t>
            </a:r>
            <a:r>
              <a:rPr lang="en-US" sz="1400" dirty="0" err="1"/>
              <a:t>Maya_Angelou</a:t>
            </a:r>
            <a:r>
              <a:rPr lang="en-US" sz="1400" dirty="0"/>
              <a:t>" , "(_|, )")) </a:t>
            </a:r>
          </a:p>
          <a:p>
            <a:endParaRPr lang="en-US" sz="1400" dirty="0"/>
          </a:p>
          <a:p>
            <a:endParaRPr lang="en-US" sz="1400" dirty="0"/>
          </a:p>
          <a:p>
            <a:r>
              <a:rPr lang="en-US" sz="1400" dirty="0"/>
              <a:t>#Don't confuse with separate()</a:t>
            </a:r>
          </a:p>
          <a:p>
            <a:r>
              <a:rPr lang="en-US" sz="1400" dirty="0"/>
              <a:t>Authors = </a:t>
            </a:r>
            <a:r>
              <a:rPr lang="en-US" sz="1400" dirty="0" err="1"/>
              <a:t>data.frame</a:t>
            </a:r>
            <a:r>
              <a:rPr lang="en-US" sz="1400" dirty="0"/>
              <a:t>(Author = c("</a:t>
            </a:r>
            <a:r>
              <a:rPr lang="en-US" sz="1400" dirty="0" err="1"/>
              <a:t>Muhatma_Gandhi</a:t>
            </a:r>
            <a:r>
              <a:rPr lang="en-US" sz="1400" dirty="0"/>
              <a:t>", "</a:t>
            </a:r>
            <a:r>
              <a:rPr lang="en-US" sz="1400" dirty="0" err="1"/>
              <a:t>John_Wooden</a:t>
            </a:r>
            <a:r>
              <a:rPr lang="en-US" sz="1400" dirty="0"/>
              <a:t>", "</a:t>
            </a:r>
            <a:r>
              <a:rPr lang="en-US" sz="1400" dirty="0" err="1"/>
              <a:t>Maya_Angelou</a:t>
            </a:r>
            <a:r>
              <a:rPr lang="en-US" sz="1400" dirty="0"/>
              <a:t>"))</a:t>
            </a:r>
          </a:p>
          <a:p>
            <a:r>
              <a:rPr lang="en-US" sz="1400" dirty="0"/>
              <a:t>Authors %&gt;% separate(</a:t>
            </a:r>
            <a:r>
              <a:rPr lang="en-US" sz="1400" dirty="0" err="1"/>
              <a:t>Author,into</a:t>
            </a:r>
            <a:r>
              <a:rPr lang="en-US" sz="1400" dirty="0"/>
              <a:t> = c("First", "Last"), </a:t>
            </a:r>
            <a:r>
              <a:rPr lang="en-US" sz="1400" dirty="0" err="1"/>
              <a:t>sep</a:t>
            </a:r>
            <a:r>
              <a:rPr lang="en-US" sz="1400" dirty="0"/>
              <a:t> = "_")</a:t>
            </a:r>
          </a:p>
          <a:p>
            <a:endParaRPr lang="en-US" sz="1400" dirty="0"/>
          </a:p>
          <a:p>
            <a:endParaRPr lang="en-US" sz="1400" dirty="0"/>
          </a:p>
          <a:p>
            <a:r>
              <a:rPr lang="en-US" sz="1400" dirty="0"/>
              <a:t>#Split string into words</a:t>
            </a:r>
          </a:p>
          <a:p>
            <a:r>
              <a:rPr lang="en-US" sz="1400" dirty="0"/>
              <a:t>s1 = sentences[1]</a:t>
            </a:r>
          </a:p>
          <a:p>
            <a:r>
              <a:rPr lang="en-US" sz="1400" dirty="0" err="1"/>
              <a:t>str_split</a:t>
            </a:r>
            <a:r>
              <a:rPr lang="en-US" sz="1400" dirty="0"/>
              <a:t>(s1," ")</a:t>
            </a:r>
          </a:p>
          <a:p>
            <a:r>
              <a:rPr lang="en-US" sz="1400" dirty="0" err="1"/>
              <a:t>str_split</a:t>
            </a:r>
            <a:r>
              <a:rPr lang="en-US" sz="1400" dirty="0"/>
              <a:t>(s1,"\\b")</a:t>
            </a:r>
          </a:p>
          <a:p>
            <a:r>
              <a:rPr lang="en-US" sz="1400" dirty="0" err="1"/>
              <a:t>str_split</a:t>
            </a:r>
            <a:r>
              <a:rPr lang="en-US" sz="1400" dirty="0"/>
              <a:t>(s1,boundary("word"))</a:t>
            </a:r>
          </a:p>
          <a:p>
            <a:r>
              <a:rPr lang="en-US" sz="1400" dirty="0" err="1"/>
              <a:t>unlist</a:t>
            </a:r>
            <a:r>
              <a:rPr lang="en-US" sz="1400" dirty="0"/>
              <a:t>(</a:t>
            </a:r>
            <a:r>
              <a:rPr lang="en-US" sz="1400" dirty="0" err="1"/>
              <a:t>str_split</a:t>
            </a:r>
            <a:r>
              <a:rPr lang="en-US" sz="1400" dirty="0"/>
              <a:t>(s1,boundary("word")))</a:t>
            </a:r>
          </a:p>
        </p:txBody>
      </p:sp>
    </p:spTree>
    <p:extLst>
      <p:ext uri="{BB962C8B-B14F-4D97-AF65-F5344CB8AC3E}">
        <p14:creationId xmlns:p14="http://schemas.microsoft.com/office/powerpoint/2010/main" val="3293256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AEB1-0812-9345-86D6-AA7691B792F1}"/>
              </a:ext>
            </a:extLst>
          </p:cNvPr>
          <p:cNvSpPr>
            <a:spLocks noGrp="1"/>
          </p:cNvSpPr>
          <p:nvPr>
            <p:ph type="title"/>
          </p:nvPr>
        </p:nvSpPr>
        <p:spPr/>
        <p:txBody>
          <a:bodyPr/>
          <a:lstStyle/>
          <a:p>
            <a:r>
              <a:rPr lang="en-US" dirty="0"/>
              <a:t>Splitting</a:t>
            </a:r>
          </a:p>
        </p:txBody>
      </p:sp>
      <p:sp>
        <p:nvSpPr>
          <p:cNvPr id="4" name="Rectangle 3">
            <a:extLst>
              <a:ext uri="{FF2B5EF4-FFF2-40B4-BE49-F238E27FC236}">
                <a16:creationId xmlns:a16="http://schemas.microsoft.com/office/drawing/2014/main" id="{994999ED-7732-FD44-8003-BA0BCC880DCE}"/>
              </a:ext>
            </a:extLst>
          </p:cNvPr>
          <p:cNvSpPr/>
          <p:nvPr/>
        </p:nvSpPr>
        <p:spPr>
          <a:xfrm>
            <a:off x="533400" y="1676400"/>
            <a:ext cx="8077200" cy="307777"/>
          </a:xfrm>
          <a:prstGeom prst="rect">
            <a:avLst/>
          </a:prstGeom>
        </p:spPr>
        <p:txBody>
          <a:bodyPr wrap="square">
            <a:spAutoFit/>
          </a:bodyPr>
          <a:lstStyle/>
          <a:p>
            <a:endParaRPr lang="en-US" sz="1400" dirty="0"/>
          </a:p>
        </p:txBody>
      </p:sp>
      <p:sp>
        <p:nvSpPr>
          <p:cNvPr id="3" name="Rectangle 2">
            <a:extLst>
              <a:ext uri="{FF2B5EF4-FFF2-40B4-BE49-F238E27FC236}">
                <a16:creationId xmlns:a16="http://schemas.microsoft.com/office/drawing/2014/main" id="{D0936249-60C7-0846-8D4F-D66E0DEF1211}"/>
              </a:ext>
            </a:extLst>
          </p:cNvPr>
          <p:cNvSpPr/>
          <p:nvPr/>
        </p:nvSpPr>
        <p:spPr>
          <a:xfrm>
            <a:off x="457200" y="1659194"/>
            <a:ext cx="7420897" cy="3539430"/>
          </a:xfrm>
          <a:prstGeom prst="rect">
            <a:avLst/>
          </a:prstGeom>
        </p:spPr>
        <p:txBody>
          <a:bodyPr wrap="square">
            <a:spAutoFit/>
          </a:bodyPr>
          <a:lstStyle/>
          <a:p>
            <a:r>
              <a:rPr lang="en-US" sz="1400" dirty="0"/>
              <a:t>#Basic Demo of </a:t>
            </a:r>
            <a:r>
              <a:rPr lang="en-US" sz="1400" dirty="0" err="1"/>
              <a:t>str</a:t>
            </a:r>
            <a:r>
              <a:rPr lang="en-US" sz="1400" dirty="0"/>
              <a:t> split</a:t>
            </a:r>
          </a:p>
          <a:p>
            <a:endParaRPr lang="en-US" sz="1400" dirty="0"/>
          </a:p>
          <a:p>
            <a:r>
              <a:rPr lang="en-US" sz="1400" dirty="0" err="1"/>
              <a:t>str_split</a:t>
            </a:r>
            <a:r>
              <a:rPr lang="en-US" sz="1400" dirty="0"/>
              <a:t>("</a:t>
            </a:r>
            <a:r>
              <a:rPr lang="en-US" sz="1400" dirty="0" err="1"/>
              <a:t>Muhatma_Gandhi</a:t>
            </a:r>
            <a:r>
              <a:rPr lang="en-US" sz="1400" dirty="0"/>
              <a:t>, </a:t>
            </a:r>
            <a:r>
              <a:rPr lang="en-US" sz="1400" dirty="0" err="1"/>
              <a:t>John_Wooden</a:t>
            </a:r>
            <a:r>
              <a:rPr lang="en-US" sz="1400" dirty="0"/>
              <a:t>, </a:t>
            </a:r>
            <a:r>
              <a:rPr lang="en-US" sz="1400" dirty="0" err="1"/>
              <a:t>Maya_Angelou</a:t>
            </a:r>
            <a:r>
              <a:rPr lang="en-US" sz="1400" dirty="0"/>
              <a:t>" , "(_|,)")</a:t>
            </a:r>
          </a:p>
          <a:p>
            <a:endParaRPr lang="en-US" sz="1400" dirty="0"/>
          </a:p>
          <a:p>
            <a:endParaRPr lang="en-US" sz="1400" dirty="0"/>
          </a:p>
          <a:p>
            <a:endParaRPr lang="en-US" sz="1400" dirty="0"/>
          </a:p>
          <a:p>
            <a:endParaRPr lang="en-US" sz="1400" dirty="0"/>
          </a:p>
          <a:p>
            <a:endParaRPr lang="en-US" sz="1400" dirty="0"/>
          </a:p>
          <a:p>
            <a:r>
              <a:rPr lang="en-US" sz="1400" dirty="0" err="1"/>
              <a:t>unlist</a:t>
            </a:r>
            <a:r>
              <a:rPr lang="en-US" sz="1400" dirty="0"/>
              <a:t>(</a:t>
            </a:r>
            <a:r>
              <a:rPr lang="en-US" sz="1400" dirty="0" err="1"/>
              <a:t>str_split</a:t>
            </a:r>
            <a:r>
              <a:rPr lang="en-US" sz="1400" dirty="0"/>
              <a:t>("</a:t>
            </a:r>
            <a:r>
              <a:rPr lang="en-US" sz="1400" dirty="0" err="1"/>
              <a:t>Muhatma_Gandhi</a:t>
            </a:r>
            <a:r>
              <a:rPr lang="en-US" sz="1400" dirty="0"/>
              <a:t>, </a:t>
            </a:r>
            <a:r>
              <a:rPr lang="en-US" sz="1400" dirty="0" err="1"/>
              <a:t>John_Wooden</a:t>
            </a:r>
            <a:r>
              <a:rPr lang="en-US" sz="1400" dirty="0"/>
              <a:t>, </a:t>
            </a:r>
            <a:r>
              <a:rPr lang="en-US" sz="1400" dirty="0" err="1"/>
              <a:t>Maya_Angelou</a:t>
            </a:r>
            <a:r>
              <a:rPr lang="en-US" sz="1400" dirty="0"/>
              <a:t>" , "(_|,)"))</a:t>
            </a:r>
          </a:p>
          <a:p>
            <a:endParaRPr lang="en-US" sz="1400" dirty="0"/>
          </a:p>
          <a:p>
            <a:endParaRPr lang="en-US" sz="1400" dirty="0"/>
          </a:p>
          <a:p>
            <a:endParaRPr lang="en-US" sz="1400" dirty="0"/>
          </a:p>
          <a:p>
            <a:endParaRPr lang="en-US" sz="1400" dirty="0"/>
          </a:p>
          <a:p>
            <a:endParaRPr lang="en-US" sz="1400" dirty="0"/>
          </a:p>
          <a:p>
            <a:r>
              <a:rPr lang="en-US" sz="1400" dirty="0" err="1"/>
              <a:t>unlist</a:t>
            </a:r>
            <a:r>
              <a:rPr lang="en-US" sz="1400" dirty="0"/>
              <a:t>(</a:t>
            </a:r>
            <a:r>
              <a:rPr lang="en-US" sz="1400" dirty="0" err="1"/>
              <a:t>str_split</a:t>
            </a:r>
            <a:r>
              <a:rPr lang="en-US" sz="1400" dirty="0"/>
              <a:t>("</a:t>
            </a:r>
            <a:r>
              <a:rPr lang="en-US" sz="1400" dirty="0" err="1"/>
              <a:t>Muhatma_Gandhi</a:t>
            </a:r>
            <a:r>
              <a:rPr lang="en-US" sz="1400" dirty="0"/>
              <a:t>, </a:t>
            </a:r>
            <a:r>
              <a:rPr lang="en-US" sz="1400" dirty="0" err="1"/>
              <a:t>John_Wooden</a:t>
            </a:r>
            <a:r>
              <a:rPr lang="en-US" sz="1400" dirty="0"/>
              <a:t>, </a:t>
            </a:r>
            <a:r>
              <a:rPr lang="en-US" sz="1400" dirty="0" err="1"/>
              <a:t>Maya_Angelou</a:t>
            </a:r>
            <a:r>
              <a:rPr lang="en-US" sz="1400" dirty="0"/>
              <a:t>" , "(_|, )"))</a:t>
            </a:r>
          </a:p>
          <a:p>
            <a:endParaRPr lang="en-US" sz="1400" dirty="0"/>
          </a:p>
        </p:txBody>
      </p:sp>
      <p:pic>
        <p:nvPicPr>
          <p:cNvPr id="5" name="Picture 4">
            <a:extLst>
              <a:ext uri="{FF2B5EF4-FFF2-40B4-BE49-F238E27FC236}">
                <a16:creationId xmlns:a16="http://schemas.microsoft.com/office/drawing/2014/main" id="{B92CEF9D-4B78-2240-9A6F-1201F62D5CA1}"/>
              </a:ext>
            </a:extLst>
          </p:cNvPr>
          <p:cNvPicPr>
            <a:picLocks noChangeAspect="1"/>
          </p:cNvPicPr>
          <p:nvPr/>
        </p:nvPicPr>
        <p:blipFill>
          <a:blip r:embed="rId2"/>
          <a:stretch>
            <a:fillRect/>
          </a:stretch>
        </p:blipFill>
        <p:spPr>
          <a:xfrm>
            <a:off x="990600" y="2514600"/>
            <a:ext cx="6642337" cy="825135"/>
          </a:xfrm>
          <a:prstGeom prst="rect">
            <a:avLst/>
          </a:prstGeom>
        </p:spPr>
      </p:pic>
      <p:pic>
        <p:nvPicPr>
          <p:cNvPr id="7" name="Picture 6">
            <a:extLst>
              <a:ext uri="{FF2B5EF4-FFF2-40B4-BE49-F238E27FC236}">
                <a16:creationId xmlns:a16="http://schemas.microsoft.com/office/drawing/2014/main" id="{F3C0A6F3-F949-354F-9919-C0009D477230}"/>
              </a:ext>
            </a:extLst>
          </p:cNvPr>
          <p:cNvPicPr>
            <a:picLocks noChangeAspect="1"/>
          </p:cNvPicPr>
          <p:nvPr/>
        </p:nvPicPr>
        <p:blipFill>
          <a:blip r:embed="rId3"/>
          <a:stretch>
            <a:fillRect/>
          </a:stretch>
        </p:blipFill>
        <p:spPr>
          <a:xfrm>
            <a:off x="1012723" y="3810000"/>
            <a:ext cx="6858000" cy="508000"/>
          </a:xfrm>
          <a:prstGeom prst="rect">
            <a:avLst/>
          </a:prstGeom>
        </p:spPr>
      </p:pic>
      <p:pic>
        <p:nvPicPr>
          <p:cNvPr id="8" name="Picture 7">
            <a:extLst>
              <a:ext uri="{FF2B5EF4-FFF2-40B4-BE49-F238E27FC236}">
                <a16:creationId xmlns:a16="http://schemas.microsoft.com/office/drawing/2014/main" id="{013F9610-C39E-4E4E-800F-C1030DC42E37}"/>
              </a:ext>
            </a:extLst>
          </p:cNvPr>
          <p:cNvPicPr>
            <a:picLocks noChangeAspect="1"/>
          </p:cNvPicPr>
          <p:nvPr/>
        </p:nvPicPr>
        <p:blipFill>
          <a:blip r:embed="rId4"/>
          <a:stretch>
            <a:fillRect/>
          </a:stretch>
        </p:blipFill>
        <p:spPr>
          <a:xfrm>
            <a:off x="1012723" y="5349535"/>
            <a:ext cx="6972300" cy="508000"/>
          </a:xfrm>
          <a:prstGeom prst="rect">
            <a:avLst/>
          </a:prstGeom>
        </p:spPr>
      </p:pic>
    </p:spTree>
    <p:extLst>
      <p:ext uri="{BB962C8B-B14F-4D97-AF65-F5344CB8AC3E}">
        <p14:creationId xmlns:p14="http://schemas.microsoft.com/office/powerpoint/2010/main" val="352500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fade">
                                      <p:cBhvr>
                                        <p:cTn id="20" dur="500"/>
                                        <p:tgtEl>
                                          <p:spTgt spid="3">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14" end="14"/>
                                            </p:txEl>
                                          </p:spTgt>
                                        </p:tgtEl>
                                        <p:attrNameLst>
                                          <p:attrName>style.visibility</p:attrName>
                                        </p:attrNameLst>
                                      </p:cBhvr>
                                      <p:to>
                                        <p:strVal val="visible"/>
                                      </p:to>
                                    </p:set>
                                    <p:animEffect transition="in" filter="fade">
                                      <p:cBhvr>
                                        <p:cTn id="30" dur="500"/>
                                        <p:tgtEl>
                                          <p:spTgt spid="3">
                                            <p:txEl>
                                              <p:pRg st="14" end="1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548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7924800" cy="900546"/>
          </a:xfrm>
        </p:spPr>
        <p:txBody>
          <a:bodyPr>
            <a:normAutofit/>
          </a:bodyPr>
          <a:lstStyle/>
          <a:p>
            <a:r>
              <a:rPr lang="en-US" sz="3900" dirty="0"/>
              <a:t>Regular Expressions (the function)</a:t>
            </a:r>
          </a:p>
        </p:txBody>
      </p:sp>
      <p:sp>
        <p:nvSpPr>
          <p:cNvPr id="4" name="Subtitle 3"/>
          <p:cNvSpPr>
            <a:spLocks noGrp="1"/>
          </p:cNvSpPr>
          <p:nvPr>
            <p:ph type="subTitle" idx="1"/>
          </p:nvPr>
        </p:nvSpPr>
        <p:spPr/>
        <p:txBody>
          <a:bodyPr/>
          <a:lstStyle/>
          <a:p>
            <a:r>
              <a:rPr lang="en-IN" dirty="0"/>
              <a:t>regex()</a:t>
            </a:r>
          </a:p>
        </p:txBody>
      </p:sp>
    </p:spTree>
    <p:extLst>
      <p:ext uri="{BB962C8B-B14F-4D97-AF65-F5344CB8AC3E}">
        <p14:creationId xmlns:p14="http://schemas.microsoft.com/office/powerpoint/2010/main" val="4292947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AEB1-0812-9345-86D6-AA7691B792F1}"/>
              </a:ext>
            </a:extLst>
          </p:cNvPr>
          <p:cNvSpPr>
            <a:spLocks noGrp="1"/>
          </p:cNvSpPr>
          <p:nvPr>
            <p:ph type="title"/>
          </p:nvPr>
        </p:nvSpPr>
        <p:spPr/>
        <p:txBody>
          <a:bodyPr/>
          <a:lstStyle/>
          <a:p>
            <a:r>
              <a:rPr lang="en-US" dirty="0"/>
              <a:t>regex()</a:t>
            </a:r>
          </a:p>
        </p:txBody>
      </p:sp>
      <p:sp>
        <p:nvSpPr>
          <p:cNvPr id="7" name="Rectangle 6">
            <a:extLst>
              <a:ext uri="{FF2B5EF4-FFF2-40B4-BE49-F238E27FC236}">
                <a16:creationId xmlns:a16="http://schemas.microsoft.com/office/drawing/2014/main" id="{35E4D13E-05E6-EF46-BACE-683ABD38C6F6}"/>
              </a:ext>
            </a:extLst>
          </p:cNvPr>
          <p:cNvSpPr/>
          <p:nvPr/>
        </p:nvSpPr>
        <p:spPr>
          <a:xfrm>
            <a:off x="266700" y="2057400"/>
            <a:ext cx="8610600" cy="3231654"/>
          </a:xfrm>
          <a:prstGeom prst="rect">
            <a:avLst/>
          </a:prstGeom>
        </p:spPr>
        <p:txBody>
          <a:bodyPr wrap="square">
            <a:spAutoFit/>
          </a:bodyPr>
          <a:lstStyle/>
          <a:p>
            <a:r>
              <a:rPr lang="en-US" sz="1200" dirty="0"/>
              <a:t>#regex()</a:t>
            </a:r>
          </a:p>
          <a:p>
            <a:endParaRPr lang="en-US" sz="1200" dirty="0"/>
          </a:p>
          <a:p>
            <a:r>
              <a:rPr lang="en-US" sz="1200" dirty="0"/>
              <a:t>roster = </a:t>
            </a:r>
            <a:r>
              <a:rPr lang="en-US" sz="1200" dirty="0" err="1"/>
              <a:t>data.frame</a:t>
            </a:r>
            <a:r>
              <a:rPr lang="en-US" sz="1200" dirty="0"/>
              <a:t>(Name = c("John", "Nancy", "Fred", "Sam", "Julie", "Pat", "Mel", "Jay"), Gender = c("male", "F", "M", "Female", "</a:t>
            </a:r>
            <a:r>
              <a:rPr lang="en-US" sz="1200" dirty="0" err="1"/>
              <a:t>femaLe</a:t>
            </a:r>
            <a:r>
              <a:rPr lang="en-US" sz="1200" dirty="0"/>
              <a:t>","m","f","</a:t>
            </a:r>
            <a:r>
              <a:rPr lang="en-US" sz="1200" dirty="0" err="1"/>
              <a:t>MaLe</a:t>
            </a:r>
            <a:r>
              <a:rPr lang="en-US" sz="1200" dirty="0"/>
              <a:t>"), Major = c("</a:t>
            </a:r>
            <a:r>
              <a:rPr lang="en-US" sz="1200" dirty="0" err="1"/>
              <a:t>NA","Math","Comp</a:t>
            </a:r>
            <a:r>
              <a:rPr lang="en-US" sz="1200" dirty="0"/>
              <a:t> Sci", "NA", "NA", "NA", "English", "EE"))</a:t>
            </a:r>
          </a:p>
          <a:p>
            <a:r>
              <a:rPr lang="en-US" sz="1200" dirty="0"/>
              <a:t>roster</a:t>
            </a:r>
          </a:p>
          <a:p>
            <a:r>
              <a:rPr lang="en-US" sz="1200" dirty="0" err="1"/>
              <a:t>str</a:t>
            </a:r>
            <a:r>
              <a:rPr lang="en-US" sz="1200" dirty="0"/>
              <a:t>(roster)</a:t>
            </a:r>
          </a:p>
          <a:p>
            <a:endParaRPr lang="en-US" sz="1200" dirty="0"/>
          </a:p>
          <a:p>
            <a:r>
              <a:rPr lang="en-US" sz="1200" dirty="0" err="1"/>
              <a:t>roster$Gender</a:t>
            </a:r>
            <a:r>
              <a:rPr lang="en-US" sz="1200" dirty="0"/>
              <a:t> = </a:t>
            </a:r>
            <a:r>
              <a:rPr lang="en-US" sz="1200" dirty="0" err="1"/>
              <a:t>str_replace</a:t>
            </a:r>
            <a:r>
              <a:rPr lang="en-US" sz="1200" dirty="0"/>
              <a:t>(</a:t>
            </a:r>
            <a:r>
              <a:rPr lang="en-US" sz="1200" dirty="0" err="1"/>
              <a:t>roster$Gender</a:t>
            </a:r>
            <a:r>
              <a:rPr lang="en-US" sz="1200" dirty="0"/>
              <a:t>,"(\\</a:t>
            </a:r>
            <a:r>
              <a:rPr lang="en-US" sz="1200" dirty="0" err="1"/>
              <a:t>bmale</a:t>
            </a:r>
            <a:r>
              <a:rPr lang="en-US" sz="1200" dirty="0"/>
              <a:t>\\b|\\</a:t>
            </a:r>
            <a:r>
              <a:rPr lang="en-US" sz="1200" dirty="0" err="1"/>
              <a:t>bM</a:t>
            </a:r>
            <a:r>
              <a:rPr lang="en-US" sz="1200" dirty="0"/>
              <a:t>\\b)", "Male")</a:t>
            </a:r>
          </a:p>
          <a:p>
            <a:r>
              <a:rPr lang="en-US" sz="1200" dirty="0" err="1"/>
              <a:t>roster$Gender</a:t>
            </a:r>
            <a:r>
              <a:rPr lang="en-US" sz="1200" dirty="0"/>
              <a:t> = </a:t>
            </a:r>
            <a:r>
              <a:rPr lang="en-US" sz="1200" dirty="0" err="1"/>
              <a:t>str_replace</a:t>
            </a:r>
            <a:r>
              <a:rPr lang="en-US" sz="1200" dirty="0"/>
              <a:t>(</a:t>
            </a:r>
            <a:r>
              <a:rPr lang="en-US" sz="1200" dirty="0" err="1"/>
              <a:t>roster$Gender</a:t>
            </a:r>
            <a:r>
              <a:rPr lang="en-US" sz="1200" dirty="0"/>
              <a:t>,"(\\</a:t>
            </a:r>
            <a:r>
              <a:rPr lang="en-US" sz="1200" dirty="0" err="1"/>
              <a:t>bfemale</a:t>
            </a:r>
            <a:r>
              <a:rPr lang="en-US" sz="1200" dirty="0"/>
              <a:t>\\b|\\</a:t>
            </a:r>
            <a:r>
              <a:rPr lang="en-US" sz="1200" dirty="0" err="1"/>
              <a:t>bF</a:t>
            </a:r>
            <a:r>
              <a:rPr lang="en-US" sz="1200" dirty="0"/>
              <a:t>\\b)", "Female")</a:t>
            </a:r>
          </a:p>
          <a:p>
            <a:r>
              <a:rPr lang="en-US" sz="1200" dirty="0"/>
              <a:t>roster</a:t>
            </a:r>
          </a:p>
          <a:p>
            <a:r>
              <a:rPr lang="en-US" sz="1200" dirty="0" err="1"/>
              <a:t>str</a:t>
            </a:r>
            <a:r>
              <a:rPr lang="en-US" sz="1200" dirty="0"/>
              <a:t>(roster)</a:t>
            </a:r>
          </a:p>
          <a:p>
            <a:endParaRPr lang="en-US" sz="1200" dirty="0"/>
          </a:p>
          <a:p>
            <a:r>
              <a:rPr lang="en-US" sz="1200" dirty="0" err="1"/>
              <a:t>roster$Gender</a:t>
            </a:r>
            <a:r>
              <a:rPr lang="en-US" sz="1200" dirty="0"/>
              <a:t> = </a:t>
            </a:r>
            <a:r>
              <a:rPr lang="en-US" sz="1200" dirty="0" err="1"/>
              <a:t>str_replace</a:t>
            </a:r>
            <a:r>
              <a:rPr lang="en-US" sz="1200" dirty="0"/>
              <a:t>(</a:t>
            </a:r>
            <a:r>
              <a:rPr lang="en-US" sz="1200" dirty="0" err="1"/>
              <a:t>roster$Gender,regex</a:t>
            </a:r>
            <a:r>
              <a:rPr lang="en-US" sz="1200" dirty="0"/>
              <a:t>("(\\</a:t>
            </a:r>
            <a:r>
              <a:rPr lang="en-US" sz="1200" dirty="0" err="1"/>
              <a:t>bmale</a:t>
            </a:r>
            <a:r>
              <a:rPr lang="en-US" sz="1200" dirty="0"/>
              <a:t>\\b|\\</a:t>
            </a:r>
            <a:r>
              <a:rPr lang="en-US" sz="1200" dirty="0" err="1"/>
              <a:t>bM</a:t>
            </a:r>
            <a:r>
              <a:rPr lang="en-US" sz="1200" dirty="0"/>
              <a:t>\\b)",</a:t>
            </a:r>
            <a:r>
              <a:rPr lang="en-US" sz="1200" dirty="0" err="1"/>
              <a:t>ignore_case</a:t>
            </a:r>
            <a:r>
              <a:rPr lang="en-US" sz="1200" dirty="0"/>
              <a:t> = TRUE), "Male")</a:t>
            </a:r>
          </a:p>
          <a:p>
            <a:r>
              <a:rPr lang="en-US" sz="1200" dirty="0" err="1"/>
              <a:t>roster$Gender</a:t>
            </a:r>
            <a:r>
              <a:rPr lang="en-US" sz="1200" dirty="0"/>
              <a:t> = </a:t>
            </a:r>
            <a:r>
              <a:rPr lang="en-US" sz="1200" dirty="0" err="1"/>
              <a:t>str_replace</a:t>
            </a:r>
            <a:r>
              <a:rPr lang="en-US" sz="1200" dirty="0"/>
              <a:t>(</a:t>
            </a:r>
            <a:r>
              <a:rPr lang="en-US" sz="1200" dirty="0" err="1"/>
              <a:t>roster$Gender,regex</a:t>
            </a:r>
            <a:r>
              <a:rPr lang="en-US" sz="1200" dirty="0"/>
              <a:t>("(\\</a:t>
            </a:r>
            <a:r>
              <a:rPr lang="en-US" sz="1200" dirty="0" err="1"/>
              <a:t>bfemale</a:t>
            </a:r>
            <a:r>
              <a:rPr lang="en-US" sz="1200" dirty="0"/>
              <a:t>\\b|\\</a:t>
            </a:r>
            <a:r>
              <a:rPr lang="en-US" sz="1200" dirty="0" err="1"/>
              <a:t>bF</a:t>
            </a:r>
            <a:r>
              <a:rPr lang="en-US" sz="1200" dirty="0"/>
              <a:t>\\b)",</a:t>
            </a:r>
            <a:r>
              <a:rPr lang="en-US" sz="1200" dirty="0" err="1"/>
              <a:t>ignore_case</a:t>
            </a:r>
            <a:r>
              <a:rPr lang="en-US" sz="1200" dirty="0"/>
              <a:t> = TRUE), "Female")</a:t>
            </a:r>
          </a:p>
          <a:p>
            <a:r>
              <a:rPr lang="en-US" sz="1200" dirty="0" err="1"/>
              <a:t>roster$Gender</a:t>
            </a:r>
            <a:r>
              <a:rPr lang="en-US" sz="1200" dirty="0"/>
              <a:t> = </a:t>
            </a:r>
            <a:r>
              <a:rPr lang="en-US" sz="1200" dirty="0" err="1"/>
              <a:t>as.factor</a:t>
            </a:r>
            <a:r>
              <a:rPr lang="en-US" sz="1200" dirty="0"/>
              <a:t>(</a:t>
            </a:r>
            <a:r>
              <a:rPr lang="en-US" sz="1200" dirty="0" err="1"/>
              <a:t>roster$Gender</a:t>
            </a:r>
            <a:r>
              <a:rPr lang="en-US" sz="1200" dirty="0"/>
              <a:t>)</a:t>
            </a:r>
          </a:p>
          <a:p>
            <a:r>
              <a:rPr lang="en-US" sz="1200" dirty="0"/>
              <a:t>roster</a:t>
            </a:r>
          </a:p>
          <a:p>
            <a:r>
              <a:rPr lang="en-US" sz="1200" dirty="0" err="1"/>
              <a:t>str</a:t>
            </a:r>
            <a:r>
              <a:rPr lang="en-US" sz="1200" dirty="0"/>
              <a:t>(roster)</a:t>
            </a:r>
          </a:p>
        </p:txBody>
      </p:sp>
    </p:spTree>
    <p:extLst>
      <p:ext uri="{BB962C8B-B14F-4D97-AF65-F5344CB8AC3E}">
        <p14:creationId xmlns:p14="http://schemas.microsoft.com/office/powerpoint/2010/main" val="30171865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AEB1-0812-9345-86D6-AA7691B792F1}"/>
              </a:ext>
            </a:extLst>
          </p:cNvPr>
          <p:cNvSpPr>
            <a:spLocks noGrp="1"/>
          </p:cNvSpPr>
          <p:nvPr>
            <p:ph type="title"/>
          </p:nvPr>
        </p:nvSpPr>
        <p:spPr/>
        <p:txBody>
          <a:bodyPr/>
          <a:lstStyle/>
          <a:p>
            <a:r>
              <a:rPr lang="en-US" dirty="0"/>
              <a:t>regex()</a:t>
            </a:r>
          </a:p>
        </p:txBody>
      </p:sp>
      <p:sp>
        <p:nvSpPr>
          <p:cNvPr id="4" name="Rectangle 3">
            <a:extLst>
              <a:ext uri="{FF2B5EF4-FFF2-40B4-BE49-F238E27FC236}">
                <a16:creationId xmlns:a16="http://schemas.microsoft.com/office/drawing/2014/main" id="{994999ED-7732-FD44-8003-BA0BCC880DCE}"/>
              </a:ext>
            </a:extLst>
          </p:cNvPr>
          <p:cNvSpPr/>
          <p:nvPr/>
        </p:nvSpPr>
        <p:spPr>
          <a:xfrm>
            <a:off x="533400" y="1676400"/>
            <a:ext cx="8077200" cy="307777"/>
          </a:xfrm>
          <a:prstGeom prst="rect">
            <a:avLst/>
          </a:prstGeom>
        </p:spPr>
        <p:txBody>
          <a:bodyPr wrap="square">
            <a:spAutoFit/>
          </a:bodyPr>
          <a:lstStyle/>
          <a:p>
            <a:endParaRPr lang="en-US" sz="1400" dirty="0"/>
          </a:p>
        </p:txBody>
      </p:sp>
      <p:sp>
        <p:nvSpPr>
          <p:cNvPr id="3" name="TextBox 2">
            <a:extLst>
              <a:ext uri="{FF2B5EF4-FFF2-40B4-BE49-F238E27FC236}">
                <a16:creationId xmlns:a16="http://schemas.microsoft.com/office/drawing/2014/main" id="{7969AA28-A08B-014C-86E5-365255D55D71}"/>
              </a:ext>
            </a:extLst>
          </p:cNvPr>
          <p:cNvSpPr txBox="1"/>
          <p:nvPr/>
        </p:nvSpPr>
        <p:spPr>
          <a:xfrm>
            <a:off x="533400" y="1676400"/>
            <a:ext cx="8153400" cy="1200329"/>
          </a:xfrm>
          <a:prstGeom prst="rect">
            <a:avLst/>
          </a:prstGeom>
          <a:noFill/>
        </p:spPr>
        <p:txBody>
          <a:bodyPr wrap="square" rtlCol="0">
            <a:spAutoFit/>
          </a:bodyPr>
          <a:lstStyle/>
          <a:p>
            <a:r>
              <a:rPr lang="en-US" dirty="0"/>
              <a:t>Turns out that the regex() call has been implied in every regular expression we have supplied thus far:</a:t>
            </a:r>
          </a:p>
          <a:p>
            <a:endParaRPr lang="en-US" dirty="0"/>
          </a:p>
          <a:p>
            <a:endParaRPr lang="en-US" dirty="0"/>
          </a:p>
        </p:txBody>
      </p:sp>
      <p:sp>
        <p:nvSpPr>
          <p:cNvPr id="5" name="Rectangle 4">
            <a:extLst>
              <a:ext uri="{FF2B5EF4-FFF2-40B4-BE49-F238E27FC236}">
                <a16:creationId xmlns:a16="http://schemas.microsoft.com/office/drawing/2014/main" id="{B735B9DE-8E8A-E541-B86E-4C69A29E15CC}"/>
              </a:ext>
            </a:extLst>
          </p:cNvPr>
          <p:cNvSpPr/>
          <p:nvPr/>
        </p:nvSpPr>
        <p:spPr>
          <a:xfrm>
            <a:off x="457200" y="2564317"/>
            <a:ext cx="8039100" cy="369332"/>
          </a:xfrm>
          <a:prstGeom prst="rect">
            <a:avLst/>
          </a:prstGeom>
        </p:spPr>
        <p:txBody>
          <a:bodyPr wrap="square">
            <a:spAutoFit/>
          </a:bodyPr>
          <a:lstStyle/>
          <a:p>
            <a:r>
              <a:rPr lang="en-US" dirty="0" err="1"/>
              <a:t>unlist</a:t>
            </a:r>
            <a:r>
              <a:rPr lang="en-US" dirty="0"/>
              <a:t>(</a:t>
            </a:r>
            <a:r>
              <a:rPr lang="en-US" dirty="0" err="1"/>
              <a:t>str_split</a:t>
            </a:r>
            <a:r>
              <a:rPr lang="en-US" dirty="0"/>
              <a:t>("</a:t>
            </a:r>
            <a:r>
              <a:rPr lang="en-US" dirty="0" err="1"/>
              <a:t>Muhatma_Gandhi</a:t>
            </a:r>
            <a:r>
              <a:rPr lang="en-US" dirty="0"/>
              <a:t>, </a:t>
            </a:r>
            <a:r>
              <a:rPr lang="en-US" dirty="0" err="1"/>
              <a:t>John_Wooden</a:t>
            </a:r>
            <a:r>
              <a:rPr lang="en-US" dirty="0"/>
              <a:t>, </a:t>
            </a:r>
            <a:r>
              <a:rPr lang="en-US" dirty="0" err="1"/>
              <a:t>Maya_Angelou</a:t>
            </a:r>
            <a:r>
              <a:rPr lang="en-US" dirty="0"/>
              <a:t>" , "(_|, )"))</a:t>
            </a:r>
          </a:p>
        </p:txBody>
      </p:sp>
      <p:sp>
        <p:nvSpPr>
          <p:cNvPr id="6" name="Rectangle 5">
            <a:extLst>
              <a:ext uri="{FF2B5EF4-FFF2-40B4-BE49-F238E27FC236}">
                <a16:creationId xmlns:a16="http://schemas.microsoft.com/office/drawing/2014/main" id="{AFD5F60C-57FD-494F-AC82-D71F91D3A058}"/>
              </a:ext>
            </a:extLst>
          </p:cNvPr>
          <p:cNvSpPr/>
          <p:nvPr/>
        </p:nvSpPr>
        <p:spPr>
          <a:xfrm>
            <a:off x="76200" y="4267200"/>
            <a:ext cx="8915400" cy="369332"/>
          </a:xfrm>
          <a:prstGeom prst="rect">
            <a:avLst/>
          </a:prstGeom>
        </p:spPr>
        <p:txBody>
          <a:bodyPr wrap="square">
            <a:spAutoFit/>
          </a:bodyPr>
          <a:lstStyle/>
          <a:p>
            <a:pPr algn="ctr"/>
            <a:r>
              <a:rPr lang="en-US" dirty="0" err="1"/>
              <a:t>unlist</a:t>
            </a:r>
            <a:r>
              <a:rPr lang="en-US" dirty="0"/>
              <a:t>(</a:t>
            </a:r>
            <a:r>
              <a:rPr lang="en-US" dirty="0" err="1"/>
              <a:t>str_split</a:t>
            </a:r>
            <a:r>
              <a:rPr lang="en-US" dirty="0"/>
              <a:t>("</a:t>
            </a:r>
            <a:r>
              <a:rPr lang="en-US" dirty="0" err="1"/>
              <a:t>Muhatma_Gandhi</a:t>
            </a:r>
            <a:r>
              <a:rPr lang="en-US" dirty="0"/>
              <a:t>, </a:t>
            </a:r>
            <a:r>
              <a:rPr lang="en-US" dirty="0" err="1"/>
              <a:t>John_Wooden</a:t>
            </a:r>
            <a:r>
              <a:rPr lang="en-US" dirty="0"/>
              <a:t>, </a:t>
            </a:r>
            <a:r>
              <a:rPr lang="en-US" dirty="0" err="1"/>
              <a:t>Maya_Angelou</a:t>
            </a:r>
            <a:r>
              <a:rPr lang="en-US" dirty="0"/>
              <a:t>" , </a:t>
            </a:r>
            <a:r>
              <a:rPr lang="en-US" b="1" dirty="0"/>
              <a:t>regex("(_|, )")</a:t>
            </a:r>
            <a:r>
              <a:rPr lang="en-US" dirty="0"/>
              <a:t>))</a:t>
            </a:r>
          </a:p>
        </p:txBody>
      </p:sp>
      <p:pic>
        <p:nvPicPr>
          <p:cNvPr id="10" name="Picture 9">
            <a:extLst>
              <a:ext uri="{FF2B5EF4-FFF2-40B4-BE49-F238E27FC236}">
                <a16:creationId xmlns:a16="http://schemas.microsoft.com/office/drawing/2014/main" id="{D13904AC-CB83-F744-8334-D89B9B5C8B02}"/>
              </a:ext>
            </a:extLst>
          </p:cNvPr>
          <p:cNvPicPr>
            <a:picLocks noChangeAspect="1"/>
          </p:cNvPicPr>
          <p:nvPr/>
        </p:nvPicPr>
        <p:blipFill>
          <a:blip r:embed="rId2"/>
          <a:stretch>
            <a:fillRect/>
          </a:stretch>
        </p:blipFill>
        <p:spPr>
          <a:xfrm>
            <a:off x="736600" y="5029200"/>
            <a:ext cx="7594600" cy="520700"/>
          </a:xfrm>
          <a:prstGeom prst="rect">
            <a:avLst/>
          </a:prstGeom>
        </p:spPr>
      </p:pic>
      <p:pic>
        <p:nvPicPr>
          <p:cNvPr id="11" name="Picture 10">
            <a:extLst>
              <a:ext uri="{FF2B5EF4-FFF2-40B4-BE49-F238E27FC236}">
                <a16:creationId xmlns:a16="http://schemas.microsoft.com/office/drawing/2014/main" id="{08D76CBA-95EE-154D-9B01-86F9CC8B6DD7}"/>
              </a:ext>
            </a:extLst>
          </p:cNvPr>
          <p:cNvPicPr>
            <a:picLocks noChangeAspect="1"/>
          </p:cNvPicPr>
          <p:nvPr/>
        </p:nvPicPr>
        <p:blipFill>
          <a:blip r:embed="rId3"/>
          <a:stretch>
            <a:fillRect/>
          </a:stretch>
        </p:blipFill>
        <p:spPr>
          <a:xfrm>
            <a:off x="1003300" y="3379232"/>
            <a:ext cx="6946900" cy="495300"/>
          </a:xfrm>
          <a:prstGeom prst="rect">
            <a:avLst/>
          </a:prstGeom>
        </p:spPr>
      </p:pic>
    </p:spTree>
    <p:extLst>
      <p:ext uri="{BB962C8B-B14F-4D97-AF65-F5344CB8AC3E}">
        <p14:creationId xmlns:p14="http://schemas.microsoft.com/office/powerpoint/2010/main" val="23559623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AEB1-0812-9345-86D6-AA7691B792F1}"/>
              </a:ext>
            </a:extLst>
          </p:cNvPr>
          <p:cNvSpPr>
            <a:spLocks noGrp="1"/>
          </p:cNvSpPr>
          <p:nvPr>
            <p:ph type="title"/>
          </p:nvPr>
        </p:nvSpPr>
        <p:spPr/>
        <p:txBody>
          <a:bodyPr/>
          <a:lstStyle/>
          <a:p>
            <a:r>
              <a:rPr lang="en-US" dirty="0"/>
              <a:t>regex()</a:t>
            </a:r>
          </a:p>
        </p:txBody>
      </p:sp>
      <p:sp>
        <p:nvSpPr>
          <p:cNvPr id="4" name="Rectangle 3">
            <a:extLst>
              <a:ext uri="{FF2B5EF4-FFF2-40B4-BE49-F238E27FC236}">
                <a16:creationId xmlns:a16="http://schemas.microsoft.com/office/drawing/2014/main" id="{994999ED-7732-FD44-8003-BA0BCC880DCE}"/>
              </a:ext>
            </a:extLst>
          </p:cNvPr>
          <p:cNvSpPr/>
          <p:nvPr/>
        </p:nvSpPr>
        <p:spPr>
          <a:xfrm>
            <a:off x="533400" y="1676400"/>
            <a:ext cx="8077200" cy="307777"/>
          </a:xfrm>
          <a:prstGeom prst="rect">
            <a:avLst/>
          </a:prstGeom>
        </p:spPr>
        <p:txBody>
          <a:bodyPr wrap="square">
            <a:spAutoFit/>
          </a:bodyPr>
          <a:lstStyle/>
          <a:p>
            <a:endParaRPr lang="en-US" sz="1400" dirty="0"/>
          </a:p>
        </p:txBody>
      </p:sp>
      <p:sp>
        <p:nvSpPr>
          <p:cNvPr id="7" name="Rectangle 6">
            <a:extLst>
              <a:ext uri="{FF2B5EF4-FFF2-40B4-BE49-F238E27FC236}">
                <a16:creationId xmlns:a16="http://schemas.microsoft.com/office/drawing/2014/main" id="{2F354B8A-E089-2944-A297-94E169DF7DAB}"/>
              </a:ext>
            </a:extLst>
          </p:cNvPr>
          <p:cNvSpPr/>
          <p:nvPr/>
        </p:nvSpPr>
        <p:spPr>
          <a:xfrm>
            <a:off x="152400" y="1447800"/>
            <a:ext cx="8839200" cy="323165"/>
          </a:xfrm>
          <a:prstGeom prst="rect">
            <a:avLst/>
          </a:prstGeom>
        </p:spPr>
        <p:txBody>
          <a:bodyPr wrap="square">
            <a:spAutoFit/>
          </a:bodyPr>
          <a:lstStyle/>
          <a:p>
            <a:pPr algn="ctr"/>
            <a:r>
              <a:rPr lang="en-US" sz="1500" b="1" i="1" dirty="0"/>
              <a:t>regex(pattern, </a:t>
            </a:r>
            <a:r>
              <a:rPr lang="en-US" sz="1500" b="1" i="1" dirty="0" err="1"/>
              <a:t>ignore_case</a:t>
            </a:r>
            <a:r>
              <a:rPr lang="en-US" sz="1500" b="1" i="1" dirty="0"/>
              <a:t> = FALSE, multiline = FALSE, comments = FALSE, </a:t>
            </a:r>
            <a:r>
              <a:rPr lang="en-US" sz="1500" b="1" i="1" dirty="0" err="1"/>
              <a:t>dotall</a:t>
            </a:r>
            <a:r>
              <a:rPr lang="en-US" sz="1500" b="1" i="1" dirty="0"/>
              <a:t> = FALSE, ...)</a:t>
            </a:r>
          </a:p>
        </p:txBody>
      </p:sp>
      <p:sp>
        <p:nvSpPr>
          <p:cNvPr id="9" name="Rectangle 8">
            <a:extLst>
              <a:ext uri="{FF2B5EF4-FFF2-40B4-BE49-F238E27FC236}">
                <a16:creationId xmlns:a16="http://schemas.microsoft.com/office/drawing/2014/main" id="{5BA65CD6-72E4-9C4D-837A-06DDB1AC6C45}"/>
              </a:ext>
            </a:extLst>
          </p:cNvPr>
          <p:cNvSpPr/>
          <p:nvPr/>
        </p:nvSpPr>
        <p:spPr>
          <a:xfrm>
            <a:off x="326922" y="1850410"/>
            <a:ext cx="8566355" cy="2492990"/>
          </a:xfrm>
          <a:prstGeom prst="rect">
            <a:avLst/>
          </a:prstGeom>
        </p:spPr>
        <p:txBody>
          <a:bodyPr wrap="square">
            <a:spAutoFit/>
          </a:bodyPr>
          <a:lstStyle/>
          <a:p>
            <a:r>
              <a:rPr lang="en-US" sz="1200" dirty="0"/>
              <a:t>roster = </a:t>
            </a:r>
            <a:r>
              <a:rPr lang="en-US" sz="1200" dirty="0" err="1"/>
              <a:t>data.frame</a:t>
            </a:r>
            <a:r>
              <a:rPr lang="en-US" sz="1200" dirty="0"/>
              <a:t>(Name = c("John", "Nancy", "Fred", "Sam", "Julie", "Pat", "Mel", "Jay"), Gender = c("male", "F", "M", "Female", "</a:t>
            </a:r>
            <a:r>
              <a:rPr lang="en-US" sz="1200" dirty="0" err="1"/>
              <a:t>femaLe</a:t>
            </a:r>
            <a:r>
              <a:rPr lang="en-US" sz="1200" dirty="0"/>
              <a:t>","m","f","</a:t>
            </a:r>
            <a:r>
              <a:rPr lang="en-US" sz="1200" dirty="0" err="1"/>
              <a:t>MaLe</a:t>
            </a:r>
            <a:r>
              <a:rPr lang="en-US" sz="1200" dirty="0"/>
              <a:t>"), Major = c("</a:t>
            </a:r>
            <a:r>
              <a:rPr lang="en-US" sz="1200" dirty="0" err="1"/>
              <a:t>NA","Math","Comp</a:t>
            </a:r>
            <a:r>
              <a:rPr lang="en-US" sz="1200" dirty="0"/>
              <a:t> Sci", "NA", "NA", "NA", "English", "EE"))</a:t>
            </a:r>
          </a:p>
          <a:p>
            <a:r>
              <a:rPr lang="en-US" sz="1200" dirty="0" err="1"/>
              <a:t>roster$Gender</a:t>
            </a:r>
            <a:r>
              <a:rPr lang="en-US" sz="1200" dirty="0"/>
              <a:t> = </a:t>
            </a:r>
            <a:r>
              <a:rPr lang="en-US" sz="1200" dirty="0" err="1"/>
              <a:t>str_replace</a:t>
            </a:r>
            <a:r>
              <a:rPr lang="en-US" sz="1200" dirty="0"/>
              <a:t>(</a:t>
            </a:r>
            <a:r>
              <a:rPr lang="en-US" sz="1200" dirty="0" err="1"/>
              <a:t>roster$Gender</a:t>
            </a:r>
            <a:r>
              <a:rPr lang="en-US" sz="1200" dirty="0"/>
              <a:t>,"(\\</a:t>
            </a:r>
            <a:r>
              <a:rPr lang="en-US" sz="1200" dirty="0" err="1"/>
              <a:t>bmale</a:t>
            </a:r>
            <a:r>
              <a:rPr lang="en-US" sz="1200" dirty="0"/>
              <a:t>\\b|\\</a:t>
            </a:r>
            <a:r>
              <a:rPr lang="en-US" sz="1200" dirty="0" err="1"/>
              <a:t>bM</a:t>
            </a:r>
            <a:r>
              <a:rPr lang="en-US" sz="1200" dirty="0"/>
              <a:t>\\b)", "Male")</a:t>
            </a:r>
          </a:p>
          <a:p>
            <a:r>
              <a:rPr lang="en-US" sz="1200" dirty="0" err="1"/>
              <a:t>roster$Gender</a:t>
            </a:r>
            <a:r>
              <a:rPr lang="en-US" sz="1200" dirty="0"/>
              <a:t> = </a:t>
            </a:r>
            <a:r>
              <a:rPr lang="en-US" sz="1200" dirty="0" err="1"/>
              <a:t>str_replace</a:t>
            </a:r>
            <a:r>
              <a:rPr lang="en-US" sz="1200" dirty="0"/>
              <a:t>(</a:t>
            </a:r>
            <a:r>
              <a:rPr lang="en-US" sz="1200" dirty="0" err="1"/>
              <a:t>roster$Gender</a:t>
            </a:r>
            <a:r>
              <a:rPr lang="en-US" sz="1200" dirty="0"/>
              <a:t>,"(\\</a:t>
            </a:r>
            <a:r>
              <a:rPr lang="en-US" sz="1200" dirty="0" err="1"/>
              <a:t>bfemale</a:t>
            </a:r>
            <a:r>
              <a:rPr lang="en-US" sz="1200" dirty="0"/>
              <a:t>\\b|\\</a:t>
            </a:r>
            <a:r>
              <a:rPr lang="en-US" sz="1200" dirty="0" err="1"/>
              <a:t>bF</a:t>
            </a:r>
            <a:r>
              <a:rPr lang="en-US" sz="1200" dirty="0"/>
              <a:t>\\b)", "Female")</a:t>
            </a:r>
          </a:p>
          <a:p>
            <a:r>
              <a:rPr lang="en-US" sz="1200" dirty="0"/>
              <a:t>roster</a:t>
            </a:r>
          </a:p>
          <a:p>
            <a:r>
              <a:rPr lang="en-US" sz="1200" dirty="0" err="1"/>
              <a:t>str</a:t>
            </a:r>
            <a:r>
              <a:rPr lang="en-US" sz="1200" dirty="0"/>
              <a:t>(roster)</a:t>
            </a:r>
          </a:p>
          <a:p>
            <a:endParaRPr lang="en-US" sz="1200" dirty="0"/>
          </a:p>
          <a:p>
            <a:r>
              <a:rPr lang="en-US" sz="1200" dirty="0" err="1"/>
              <a:t>roster$Gender</a:t>
            </a:r>
            <a:r>
              <a:rPr lang="en-US" sz="1200" dirty="0"/>
              <a:t> = </a:t>
            </a:r>
            <a:r>
              <a:rPr lang="en-US" sz="1200" dirty="0" err="1"/>
              <a:t>str_replace</a:t>
            </a:r>
            <a:r>
              <a:rPr lang="en-US" sz="1200" dirty="0"/>
              <a:t>(</a:t>
            </a:r>
            <a:r>
              <a:rPr lang="en-US" sz="1200" dirty="0" err="1"/>
              <a:t>roster$Gender,regex</a:t>
            </a:r>
            <a:r>
              <a:rPr lang="en-US" sz="1200" dirty="0"/>
              <a:t>("(\\</a:t>
            </a:r>
            <a:r>
              <a:rPr lang="en-US" sz="1200" dirty="0" err="1"/>
              <a:t>bmale</a:t>
            </a:r>
            <a:r>
              <a:rPr lang="en-US" sz="1200" dirty="0"/>
              <a:t>\\b|\\</a:t>
            </a:r>
            <a:r>
              <a:rPr lang="en-US" sz="1200" dirty="0" err="1"/>
              <a:t>bM</a:t>
            </a:r>
            <a:r>
              <a:rPr lang="en-US" sz="1200" dirty="0"/>
              <a:t>\\b)",</a:t>
            </a:r>
            <a:r>
              <a:rPr lang="en-US" sz="1200" dirty="0" err="1"/>
              <a:t>ignore_case</a:t>
            </a:r>
            <a:r>
              <a:rPr lang="en-US" sz="1200" dirty="0"/>
              <a:t> = TRUE), "Male")</a:t>
            </a:r>
          </a:p>
          <a:p>
            <a:r>
              <a:rPr lang="en-US" sz="1200" dirty="0" err="1"/>
              <a:t>roster$Gender</a:t>
            </a:r>
            <a:r>
              <a:rPr lang="en-US" sz="1200" dirty="0"/>
              <a:t> = </a:t>
            </a:r>
            <a:r>
              <a:rPr lang="en-US" sz="1200" dirty="0" err="1"/>
              <a:t>str_replace</a:t>
            </a:r>
            <a:r>
              <a:rPr lang="en-US" sz="1200" dirty="0"/>
              <a:t>(</a:t>
            </a:r>
            <a:r>
              <a:rPr lang="en-US" sz="1200" dirty="0" err="1"/>
              <a:t>roster$Gender,regex</a:t>
            </a:r>
            <a:r>
              <a:rPr lang="en-US" sz="1200" dirty="0"/>
              <a:t>("(\\</a:t>
            </a:r>
            <a:r>
              <a:rPr lang="en-US" sz="1200" dirty="0" err="1"/>
              <a:t>bfemale</a:t>
            </a:r>
            <a:r>
              <a:rPr lang="en-US" sz="1200" dirty="0"/>
              <a:t>\\b|\\</a:t>
            </a:r>
            <a:r>
              <a:rPr lang="en-US" sz="1200" dirty="0" err="1"/>
              <a:t>bF</a:t>
            </a:r>
            <a:r>
              <a:rPr lang="en-US" sz="1200" dirty="0"/>
              <a:t>\\b)",</a:t>
            </a:r>
            <a:r>
              <a:rPr lang="en-US" sz="1200" dirty="0" err="1"/>
              <a:t>ignore_case</a:t>
            </a:r>
            <a:r>
              <a:rPr lang="en-US" sz="1200" dirty="0"/>
              <a:t> = TRUE), "Female")</a:t>
            </a:r>
          </a:p>
          <a:p>
            <a:r>
              <a:rPr lang="en-US" sz="1200" dirty="0" err="1"/>
              <a:t>roster$Gender</a:t>
            </a:r>
            <a:r>
              <a:rPr lang="en-US" sz="1200" dirty="0"/>
              <a:t> = </a:t>
            </a:r>
            <a:r>
              <a:rPr lang="en-US" sz="1200" dirty="0" err="1"/>
              <a:t>as.factor</a:t>
            </a:r>
            <a:r>
              <a:rPr lang="en-US" sz="1200" dirty="0"/>
              <a:t>(</a:t>
            </a:r>
            <a:r>
              <a:rPr lang="en-US" sz="1200" dirty="0" err="1"/>
              <a:t>roster$Gender</a:t>
            </a:r>
            <a:r>
              <a:rPr lang="en-US" sz="1200" dirty="0"/>
              <a:t>)</a:t>
            </a:r>
          </a:p>
          <a:p>
            <a:r>
              <a:rPr lang="en-US" sz="1200" dirty="0"/>
              <a:t>roster</a:t>
            </a:r>
          </a:p>
          <a:p>
            <a:r>
              <a:rPr lang="en-US" sz="1200" dirty="0" err="1"/>
              <a:t>str</a:t>
            </a:r>
            <a:r>
              <a:rPr lang="en-US" sz="1200" dirty="0"/>
              <a:t>(roster)</a:t>
            </a:r>
          </a:p>
          <a:p>
            <a:endParaRPr lang="en-US" sz="1200" dirty="0"/>
          </a:p>
        </p:txBody>
      </p:sp>
      <p:pic>
        <p:nvPicPr>
          <p:cNvPr id="8" name="Picture 7">
            <a:extLst>
              <a:ext uri="{FF2B5EF4-FFF2-40B4-BE49-F238E27FC236}">
                <a16:creationId xmlns:a16="http://schemas.microsoft.com/office/drawing/2014/main" id="{417DD228-6838-9748-9747-6131D4432EC2}"/>
              </a:ext>
            </a:extLst>
          </p:cNvPr>
          <p:cNvPicPr>
            <a:picLocks noChangeAspect="1"/>
          </p:cNvPicPr>
          <p:nvPr/>
        </p:nvPicPr>
        <p:blipFill>
          <a:blip r:embed="rId2"/>
          <a:stretch>
            <a:fillRect/>
          </a:stretch>
        </p:blipFill>
        <p:spPr>
          <a:xfrm>
            <a:off x="1258989" y="4038600"/>
            <a:ext cx="1927023" cy="1905000"/>
          </a:xfrm>
          <a:prstGeom prst="rect">
            <a:avLst/>
          </a:prstGeom>
        </p:spPr>
      </p:pic>
      <p:sp>
        <p:nvSpPr>
          <p:cNvPr id="11" name="Right Arrow 10">
            <a:extLst>
              <a:ext uri="{FF2B5EF4-FFF2-40B4-BE49-F238E27FC236}">
                <a16:creationId xmlns:a16="http://schemas.microsoft.com/office/drawing/2014/main" id="{1683387C-D061-5D40-969A-5BEE4DA68639}"/>
              </a:ext>
            </a:extLst>
          </p:cNvPr>
          <p:cNvSpPr/>
          <p:nvPr/>
        </p:nvSpPr>
        <p:spPr>
          <a:xfrm>
            <a:off x="3886200" y="4757160"/>
            <a:ext cx="1066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721ED3D-AC64-3B4B-9738-5906D7B9BDE4}"/>
              </a:ext>
            </a:extLst>
          </p:cNvPr>
          <p:cNvPicPr>
            <a:picLocks noChangeAspect="1"/>
          </p:cNvPicPr>
          <p:nvPr/>
        </p:nvPicPr>
        <p:blipFill>
          <a:blip r:embed="rId3"/>
          <a:stretch>
            <a:fillRect/>
          </a:stretch>
        </p:blipFill>
        <p:spPr>
          <a:xfrm>
            <a:off x="228600" y="6009121"/>
            <a:ext cx="3987800" cy="714350"/>
          </a:xfrm>
          <a:prstGeom prst="rect">
            <a:avLst/>
          </a:prstGeom>
        </p:spPr>
      </p:pic>
      <p:pic>
        <p:nvPicPr>
          <p:cNvPr id="13" name="Picture 12">
            <a:extLst>
              <a:ext uri="{FF2B5EF4-FFF2-40B4-BE49-F238E27FC236}">
                <a16:creationId xmlns:a16="http://schemas.microsoft.com/office/drawing/2014/main" id="{B37408CE-8059-2A4D-8C6C-2DD3D2043E5D}"/>
              </a:ext>
            </a:extLst>
          </p:cNvPr>
          <p:cNvPicPr>
            <a:picLocks noChangeAspect="1"/>
          </p:cNvPicPr>
          <p:nvPr/>
        </p:nvPicPr>
        <p:blipFill>
          <a:blip r:embed="rId4"/>
          <a:stretch>
            <a:fillRect/>
          </a:stretch>
        </p:blipFill>
        <p:spPr>
          <a:xfrm>
            <a:off x="5841515" y="4038600"/>
            <a:ext cx="1959741" cy="1905000"/>
          </a:xfrm>
          <a:prstGeom prst="rect">
            <a:avLst/>
          </a:prstGeom>
        </p:spPr>
      </p:pic>
      <p:pic>
        <p:nvPicPr>
          <p:cNvPr id="14" name="Picture 13">
            <a:extLst>
              <a:ext uri="{FF2B5EF4-FFF2-40B4-BE49-F238E27FC236}">
                <a16:creationId xmlns:a16="http://schemas.microsoft.com/office/drawing/2014/main" id="{996D2280-F87E-D54D-A009-1CCB533FD3AA}"/>
              </a:ext>
            </a:extLst>
          </p:cNvPr>
          <p:cNvPicPr>
            <a:picLocks noChangeAspect="1"/>
          </p:cNvPicPr>
          <p:nvPr/>
        </p:nvPicPr>
        <p:blipFill>
          <a:blip r:embed="rId5"/>
          <a:stretch>
            <a:fillRect/>
          </a:stretch>
        </p:blipFill>
        <p:spPr>
          <a:xfrm>
            <a:off x="4651173" y="5979936"/>
            <a:ext cx="4340427" cy="736246"/>
          </a:xfrm>
          <a:prstGeom prst="rect">
            <a:avLst/>
          </a:prstGeom>
        </p:spPr>
      </p:pic>
    </p:spTree>
    <p:extLst>
      <p:ext uri="{BB962C8B-B14F-4D97-AF65-F5344CB8AC3E}">
        <p14:creationId xmlns:p14="http://schemas.microsoft.com/office/powerpoint/2010/main" val="8060863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624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7F8CA-BB14-9945-A36A-D52CAA14F1E1}"/>
              </a:ext>
            </a:extLst>
          </p:cNvPr>
          <p:cNvSpPr>
            <a:spLocks noGrp="1"/>
          </p:cNvSpPr>
          <p:nvPr>
            <p:ph type="title"/>
          </p:nvPr>
        </p:nvSpPr>
        <p:spPr>
          <a:xfrm>
            <a:off x="0" y="228600"/>
            <a:ext cx="9144000" cy="1143000"/>
          </a:xfrm>
        </p:spPr>
        <p:txBody>
          <a:bodyPr/>
          <a:lstStyle/>
          <a:p>
            <a:r>
              <a:rPr lang="en-US" sz="3600" dirty="0"/>
              <a:t>Example: Left Join| merge, </a:t>
            </a:r>
            <a:r>
              <a:rPr lang="en-US" sz="3600" dirty="0" err="1"/>
              <a:t>left_join</a:t>
            </a:r>
            <a:r>
              <a:rPr lang="en-US" sz="3600" dirty="0"/>
              <a:t>()</a:t>
            </a:r>
          </a:p>
        </p:txBody>
      </p:sp>
      <p:pic>
        <p:nvPicPr>
          <p:cNvPr id="4" name="Picture 3">
            <a:extLst>
              <a:ext uri="{FF2B5EF4-FFF2-40B4-BE49-F238E27FC236}">
                <a16:creationId xmlns:a16="http://schemas.microsoft.com/office/drawing/2014/main" id="{253A2E46-8D05-474C-9364-0A756C50F2B9}"/>
              </a:ext>
            </a:extLst>
          </p:cNvPr>
          <p:cNvPicPr>
            <a:picLocks noChangeAspect="1"/>
          </p:cNvPicPr>
          <p:nvPr/>
        </p:nvPicPr>
        <p:blipFill>
          <a:blip r:embed="rId2"/>
          <a:stretch>
            <a:fillRect/>
          </a:stretch>
        </p:blipFill>
        <p:spPr>
          <a:xfrm>
            <a:off x="1137248" y="1481560"/>
            <a:ext cx="2520352" cy="2176042"/>
          </a:xfrm>
          <a:prstGeom prst="rect">
            <a:avLst/>
          </a:prstGeom>
        </p:spPr>
      </p:pic>
      <p:pic>
        <p:nvPicPr>
          <p:cNvPr id="5" name="Picture 4">
            <a:extLst>
              <a:ext uri="{FF2B5EF4-FFF2-40B4-BE49-F238E27FC236}">
                <a16:creationId xmlns:a16="http://schemas.microsoft.com/office/drawing/2014/main" id="{04B55B99-4C80-7548-A65A-52059FB6D919}"/>
              </a:ext>
            </a:extLst>
          </p:cNvPr>
          <p:cNvPicPr>
            <a:picLocks noChangeAspect="1"/>
          </p:cNvPicPr>
          <p:nvPr/>
        </p:nvPicPr>
        <p:blipFill>
          <a:blip r:embed="rId3"/>
          <a:stretch>
            <a:fillRect/>
          </a:stretch>
        </p:blipFill>
        <p:spPr>
          <a:xfrm>
            <a:off x="5029200" y="1481559"/>
            <a:ext cx="2376138" cy="2176042"/>
          </a:xfrm>
          <a:prstGeom prst="rect">
            <a:avLst/>
          </a:prstGeom>
        </p:spPr>
      </p:pic>
      <p:sp>
        <p:nvSpPr>
          <p:cNvPr id="3" name="TextBox 2">
            <a:extLst>
              <a:ext uri="{FF2B5EF4-FFF2-40B4-BE49-F238E27FC236}">
                <a16:creationId xmlns:a16="http://schemas.microsoft.com/office/drawing/2014/main" id="{8DAD2015-F609-2B4C-8A67-E3BD5A7BEAFF}"/>
              </a:ext>
            </a:extLst>
          </p:cNvPr>
          <p:cNvSpPr txBox="1"/>
          <p:nvPr/>
        </p:nvSpPr>
        <p:spPr>
          <a:xfrm>
            <a:off x="457200" y="3657600"/>
            <a:ext cx="8229600" cy="1200329"/>
          </a:xfrm>
          <a:prstGeom prst="rect">
            <a:avLst/>
          </a:prstGeom>
          <a:noFill/>
        </p:spPr>
        <p:txBody>
          <a:bodyPr wrap="square" rtlCol="0">
            <a:spAutoFit/>
          </a:bodyPr>
          <a:lstStyle/>
          <a:p>
            <a:r>
              <a:rPr lang="en-US" b="1" dirty="0"/>
              <a:t>Left Join</a:t>
            </a:r>
            <a:r>
              <a:rPr lang="en-US" dirty="0"/>
              <a:t>: matches pairs of observations in the “left” dataset that have a match in the “right” dataset and fills in NAs when no matches exist.  For example, every observation in the df1 (“left”) dataset is matched with a corresponding observation in df2 (“right”) dataset and 8888 is imputed with NAs.   </a:t>
            </a:r>
          </a:p>
        </p:txBody>
      </p:sp>
      <p:pic>
        <p:nvPicPr>
          <p:cNvPr id="7" name="Picture 6">
            <a:extLst>
              <a:ext uri="{FF2B5EF4-FFF2-40B4-BE49-F238E27FC236}">
                <a16:creationId xmlns:a16="http://schemas.microsoft.com/office/drawing/2014/main" id="{85B0DB58-C56C-D04F-988B-EC31FDE5F59B}"/>
              </a:ext>
            </a:extLst>
          </p:cNvPr>
          <p:cNvPicPr>
            <a:picLocks noChangeAspect="1"/>
          </p:cNvPicPr>
          <p:nvPr/>
        </p:nvPicPr>
        <p:blipFill rotWithShape="1">
          <a:blip r:embed="rId4"/>
          <a:srcRect t="3061"/>
          <a:stretch/>
        </p:blipFill>
        <p:spPr>
          <a:xfrm>
            <a:off x="4648200" y="4936375"/>
            <a:ext cx="3479800" cy="1711267"/>
          </a:xfrm>
          <a:prstGeom prst="rect">
            <a:avLst/>
          </a:prstGeom>
        </p:spPr>
      </p:pic>
    </p:spTree>
    <p:extLst>
      <p:ext uri="{BB962C8B-B14F-4D97-AF65-F5344CB8AC3E}">
        <p14:creationId xmlns:p14="http://schemas.microsoft.com/office/powerpoint/2010/main" val="29243035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610600" cy="900546"/>
          </a:xfrm>
        </p:spPr>
        <p:txBody>
          <a:bodyPr/>
          <a:lstStyle/>
          <a:p>
            <a:r>
              <a:rPr lang="en-US" sz="4000" dirty="0"/>
              <a:t>NYT API | Getting a Key</a:t>
            </a:r>
          </a:p>
        </p:txBody>
      </p:sp>
      <p:sp>
        <p:nvSpPr>
          <p:cNvPr id="4" name="Subtitle 3"/>
          <p:cNvSpPr>
            <a:spLocks noGrp="1"/>
          </p:cNvSpPr>
          <p:nvPr>
            <p:ph type="subTitle" idx="1"/>
          </p:nvPr>
        </p:nvSpPr>
        <p:spPr>
          <a:xfrm>
            <a:off x="685800" y="2895600"/>
            <a:ext cx="6629400" cy="1752600"/>
          </a:xfrm>
        </p:spPr>
        <p:txBody>
          <a:bodyPr/>
          <a:lstStyle/>
          <a:p>
            <a:r>
              <a:rPr lang="en-IN" dirty="0"/>
              <a:t>We will make this a text page so we can change it if NYT changes their method of getting an API Key.</a:t>
            </a:r>
          </a:p>
        </p:txBody>
      </p:sp>
    </p:spTree>
    <p:extLst>
      <p:ext uri="{BB962C8B-B14F-4D97-AF65-F5344CB8AC3E}">
        <p14:creationId xmlns:p14="http://schemas.microsoft.com/office/powerpoint/2010/main" val="32873834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64715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7924800" cy="900546"/>
          </a:xfrm>
        </p:spPr>
        <p:txBody>
          <a:bodyPr>
            <a:normAutofit/>
          </a:bodyPr>
          <a:lstStyle/>
          <a:p>
            <a:r>
              <a:rPr lang="en-US" sz="3900" dirty="0"/>
              <a:t>NYT Headline Analysis </a:t>
            </a:r>
          </a:p>
        </p:txBody>
      </p:sp>
      <p:sp>
        <p:nvSpPr>
          <p:cNvPr id="4" name="Subtitle 3"/>
          <p:cNvSpPr>
            <a:spLocks noGrp="1"/>
          </p:cNvSpPr>
          <p:nvPr>
            <p:ph type="subTitle" idx="1"/>
          </p:nvPr>
        </p:nvSpPr>
        <p:spPr/>
        <p:txBody>
          <a:bodyPr/>
          <a:lstStyle/>
          <a:p>
            <a:r>
              <a:rPr lang="en-IN" dirty="0"/>
              <a:t>The Goal</a:t>
            </a:r>
          </a:p>
        </p:txBody>
      </p:sp>
    </p:spTree>
    <p:extLst>
      <p:ext uri="{BB962C8B-B14F-4D97-AF65-F5344CB8AC3E}">
        <p14:creationId xmlns:p14="http://schemas.microsoft.com/office/powerpoint/2010/main" val="16213106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DE410-DB43-3F4C-9D55-CE17209FF750}"/>
              </a:ext>
            </a:extLst>
          </p:cNvPr>
          <p:cNvSpPr>
            <a:spLocks noGrp="1"/>
          </p:cNvSpPr>
          <p:nvPr>
            <p:ph type="title"/>
          </p:nvPr>
        </p:nvSpPr>
        <p:spPr>
          <a:xfrm>
            <a:off x="0" y="228600"/>
            <a:ext cx="9144000" cy="1143000"/>
          </a:xfrm>
        </p:spPr>
        <p:txBody>
          <a:bodyPr>
            <a:noAutofit/>
          </a:bodyPr>
          <a:lstStyle/>
          <a:p>
            <a:r>
              <a:rPr lang="en-US" sz="3600" dirty="0"/>
              <a:t>Example: NYT News/Other Classification</a:t>
            </a:r>
          </a:p>
        </p:txBody>
      </p:sp>
      <p:sp>
        <p:nvSpPr>
          <p:cNvPr id="4" name="Rectangle 3">
            <a:extLst>
              <a:ext uri="{FF2B5EF4-FFF2-40B4-BE49-F238E27FC236}">
                <a16:creationId xmlns:a16="http://schemas.microsoft.com/office/drawing/2014/main" id="{9D0C9BE1-705B-EC4D-A7AB-648211931759}"/>
              </a:ext>
            </a:extLst>
          </p:cNvPr>
          <p:cNvSpPr/>
          <p:nvPr/>
        </p:nvSpPr>
        <p:spPr>
          <a:xfrm>
            <a:off x="8458200" y="7162800"/>
            <a:ext cx="4572000" cy="1785104"/>
          </a:xfrm>
          <a:prstGeom prst="rect">
            <a:avLst/>
          </a:prstGeom>
        </p:spPr>
        <p:txBody>
          <a:bodyPr>
            <a:spAutoFit/>
          </a:bodyPr>
          <a:lstStyle/>
          <a:p>
            <a:r>
              <a:rPr lang="en-US" sz="1100" dirty="0"/>
              <a:t>#put word boundaries on them so that we don't detect partial words later</a:t>
            </a:r>
          </a:p>
          <a:p>
            <a:r>
              <a:rPr lang="en-US" sz="1100" dirty="0" err="1"/>
              <a:t>wordsToTakeOut</a:t>
            </a:r>
            <a:r>
              <a:rPr lang="en-US" sz="1100" dirty="0"/>
              <a:t> = </a:t>
            </a:r>
            <a:r>
              <a:rPr lang="en-US" sz="1100" dirty="0" err="1"/>
              <a:t>str_c</a:t>
            </a:r>
            <a:r>
              <a:rPr lang="en-US" sz="1100" dirty="0"/>
              <a:t>(</a:t>
            </a:r>
            <a:r>
              <a:rPr lang="en-US" sz="1100" dirty="0" err="1"/>
              <a:t>stopwords</a:t>
            </a:r>
            <a:r>
              <a:rPr lang="en-US" sz="1100" dirty="0"/>
              <a:t>(),collapse = "\\b|\\b") </a:t>
            </a:r>
          </a:p>
          <a:p>
            <a:r>
              <a:rPr lang="en-US" sz="1100" dirty="0" err="1"/>
              <a:t>wordsToTakeOut</a:t>
            </a:r>
            <a:r>
              <a:rPr lang="en-US" sz="1100" dirty="0"/>
              <a:t> = </a:t>
            </a:r>
            <a:r>
              <a:rPr lang="en-US" sz="1100" dirty="0" err="1"/>
              <a:t>str_c</a:t>
            </a:r>
            <a:r>
              <a:rPr lang="en-US" sz="1100" dirty="0"/>
              <a:t>("\\b",</a:t>
            </a:r>
            <a:r>
              <a:rPr lang="en-US" sz="1100" dirty="0" err="1"/>
              <a:t>wordsToTakeOut</a:t>
            </a:r>
            <a:r>
              <a:rPr lang="en-US" sz="1100" dirty="0"/>
              <a:t>,"\\b")</a:t>
            </a:r>
          </a:p>
          <a:p>
            <a:r>
              <a:rPr lang="en-US" sz="1100" dirty="0" err="1"/>
              <a:t>wordsToTakeOut</a:t>
            </a:r>
            <a:endParaRPr lang="en-US" sz="1100" dirty="0"/>
          </a:p>
          <a:p>
            <a:endParaRPr lang="en-US" sz="1100" dirty="0"/>
          </a:p>
          <a:p>
            <a:r>
              <a:rPr lang="en-US" sz="1100" dirty="0"/>
              <a:t>tokened = </a:t>
            </a:r>
            <a:r>
              <a:rPr lang="en-US" sz="1100" dirty="0" err="1"/>
              <a:t>str_split</a:t>
            </a:r>
            <a:r>
              <a:rPr lang="en-US" sz="1100" dirty="0"/>
              <a:t>(</a:t>
            </a:r>
            <a:r>
              <a:rPr lang="en-US" sz="1100" dirty="0" err="1"/>
              <a:t>df$quotes</a:t>
            </a:r>
            <a:r>
              <a:rPr lang="en-US" sz="1100" dirty="0"/>
              <a:t>[5],boundary("word"))[[1]]</a:t>
            </a:r>
          </a:p>
          <a:p>
            <a:r>
              <a:rPr lang="en-US" sz="1100" dirty="0" err="1"/>
              <a:t>quoteWords</a:t>
            </a:r>
            <a:r>
              <a:rPr lang="en-US" sz="1100" dirty="0"/>
              <a:t> = tokened[!</a:t>
            </a:r>
            <a:r>
              <a:rPr lang="en-US" sz="1100" dirty="0" err="1"/>
              <a:t>str_detect</a:t>
            </a:r>
            <a:r>
              <a:rPr lang="en-US" sz="1100" dirty="0"/>
              <a:t>(</a:t>
            </a:r>
            <a:r>
              <a:rPr lang="en-US" sz="1100" dirty="0" err="1"/>
              <a:t>tokened,wordsToTakeOut</a:t>
            </a:r>
            <a:r>
              <a:rPr lang="en-US" sz="1100" dirty="0"/>
              <a:t>)]</a:t>
            </a:r>
          </a:p>
          <a:p>
            <a:endParaRPr lang="en-US" sz="1100" dirty="0"/>
          </a:p>
          <a:p>
            <a:r>
              <a:rPr lang="en-US" sz="1100" dirty="0" err="1"/>
              <a:t>str_count</a:t>
            </a:r>
            <a:r>
              <a:rPr lang="en-US" sz="1100" dirty="0"/>
              <a:t>(</a:t>
            </a:r>
            <a:r>
              <a:rPr lang="en-US" sz="1100" dirty="0" err="1"/>
              <a:t>df$quotes,quoteWords</a:t>
            </a:r>
            <a:r>
              <a:rPr lang="en-US" sz="1100" dirty="0"/>
              <a:t>)</a:t>
            </a:r>
          </a:p>
        </p:txBody>
      </p:sp>
      <p:sp>
        <p:nvSpPr>
          <p:cNvPr id="3" name="TextBox 2">
            <a:extLst>
              <a:ext uri="{FF2B5EF4-FFF2-40B4-BE49-F238E27FC236}">
                <a16:creationId xmlns:a16="http://schemas.microsoft.com/office/drawing/2014/main" id="{14AF4DB2-1471-F545-9F1B-068C4110C1F6}"/>
              </a:ext>
            </a:extLst>
          </p:cNvPr>
          <p:cNvSpPr txBox="1"/>
          <p:nvPr/>
        </p:nvSpPr>
        <p:spPr>
          <a:xfrm>
            <a:off x="457200" y="1600200"/>
            <a:ext cx="8229600" cy="369332"/>
          </a:xfrm>
          <a:prstGeom prst="rect">
            <a:avLst/>
          </a:prstGeom>
          <a:noFill/>
        </p:spPr>
        <p:txBody>
          <a:bodyPr wrap="square" rtlCol="0">
            <a:spAutoFit/>
          </a:bodyPr>
          <a:lstStyle/>
          <a:p>
            <a:r>
              <a:rPr lang="en-US" dirty="0"/>
              <a:t>The New York Times classifies its articles as News, Op Ed, Obituary, etc.  </a:t>
            </a:r>
          </a:p>
        </p:txBody>
      </p:sp>
      <p:pic>
        <p:nvPicPr>
          <p:cNvPr id="6" name="Picture 5">
            <a:extLst>
              <a:ext uri="{FF2B5EF4-FFF2-40B4-BE49-F238E27FC236}">
                <a16:creationId xmlns:a16="http://schemas.microsoft.com/office/drawing/2014/main" id="{A360BFB4-2FA0-7043-B386-6F5B202B0396}"/>
              </a:ext>
            </a:extLst>
          </p:cNvPr>
          <p:cNvPicPr>
            <a:picLocks noChangeAspect="1"/>
          </p:cNvPicPr>
          <p:nvPr/>
        </p:nvPicPr>
        <p:blipFill>
          <a:blip r:embed="rId2"/>
          <a:stretch>
            <a:fillRect/>
          </a:stretch>
        </p:blipFill>
        <p:spPr>
          <a:xfrm>
            <a:off x="151025" y="2362200"/>
            <a:ext cx="8910425" cy="1474538"/>
          </a:xfrm>
          <a:prstGeom prst="rect">
            <a:avLst/>
          </a:prstGeom>
        </p:spPr>
      </p:pic>
      <p:sp>
        <p:nvSpPr>
          <p:cNvPr id="7" name="Rectangle 6">
            <a:extLst>
              <a:ext uri="{FF2B5EF4-FFF2-40B4-BE49-F238E27FC236}">
                <a16:creationId xmlns:a16="http://schemas.microsoft.com/office/drawing/2014/main" id="{2E5D76EC-C569-0A4A-84B6-D795556F8B1E}"/>
              </a:ext>
            </a:extLst>
          </p:cNvPr>
          <p:cNvSpPr/>
          <p:nvPr/>
        </p:nvSpPr>
        <p:spPr>
          <a:xfrm>
            <a:off x="457200" y="4158043"/>
            <a:ext cx="7959213" cy="646331"/>
          </a:xfrm>
          <a:prstGeom prst="rect">
            <a:avLst/>
          </a:prstGeom>
        </p:spPr>
        <p:txBody>
          <a:bodyPr wrap="square">
            <a:spAutoFit/>
          </a:bodyPr>
          <a:lstStyle/>
          <a:p>
            <a:r>
              <a:rPr lang="en-US" b="1" dirty="0"/>
              <a:t>The GOAL</a:t>
            </a:r>
            <a:r>
              <a:rPr lang="en-US" dirty="0"/>
              <a:t>: We would like to be able to classify an article as a “News” article or not a “News” Article (we will call this “Other”).</a:t>
            </a:r>
          </a:p>
        </p:txBody>
      </p:sp>
      <p:pic>
        <p:nvPicPr>
          <p:cNvPr id="8" name="Picture 7">
            <a:extLst>
              <a:ext uri="{FF2B5EF4-FFF2-40B4-BE49-F238E27FC236}">
                <a16:creationId xmlns:a16="http://schemas.microsoft.com/office/drawing/2014/main" id="{93E5F596-C371-D64F-A526-2F3F82734E31}"/>
              </a:ext>
            </a:extLst>
          </p:cNvPr>
          <p:cNvPicPr>
            <a:picLocks noChangeAspect="1"/>
          </p:cNvPicPr>
          <p:nvPr/>
        </p:nvPicPr>
        <p:blipFill>
          <a:blip r:embed="rId3"/>
          <a:stretch>
            <a:fillRect/>
          </a:stretch>
        </p:blipFill>
        <p:spPr>
          <a:xfrm>
            <a:off x="151025" y="4953000"/>
            <a:ext cx="8910425" cy="1726631"/>
          </a:xfrm>
          <a:prstGeom prst="rect">
            <a:avLst/>
          </a:prstGeom>
        </p:spPr>
      </p:pic>
    </p:spTree>
    <p:extLst>
      <p:ext uri="{BB962C8B-B14F-4D97-AF65-F5344CB8AC3E}">
        <p14:creationId xmlns:p14="http://schemas.microsoft.com/office/powerpoint/2010/main" val="324453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DE410-DB43-3F4C-9D55-CE17209FF750}"/>
              </a:ext>
            </a:extLst>
          </p:cNvPr>
          <p:cNvSpPr>
            <a:spLocks noGrp="1"/>
          </p:cNvSpPr>
          <p:nvPr>
            <p:ph type="title"/>
          </p:nvPr>
        </p:nvSpPr>
        <p:spPr>
          <a:xfrm>
            <a:off x="0" y="228600"/>
            <a:ext cx="9144000" cy="1143000"/>
          </a:xfrm>
        </p:spPr>
        <p:txBody>
          <a:bodyPr>
            <a:noAutofit/>
          </a:bodyPr>
          <a:lstStyle/>
          <a:p>
            <a:r>
              <a:rPr lang="en-US" sz="3600" dirty="0"/>
              <a:t>Example: NYT News/Other Classification</a:t>
            </a:r>
          </a:p>
        </p:txBody>
      </p:sp>
      <p:sp>
        <p:nvSpPr>
          <p:cNvPr id="4" name="Rectangle 3">
            <a:extLst>
              <a:ext uri="{FF2B5EF4-FFF2-40B4-BE49-F238E27FC236}">
                <a16:creationId xmlns:a16="http://schemas.microsoft.com/office/drawing/2014/main" id="{9D0C9BE1-705B-EC4D-A7AB-648211931759}"/>
              </a:ext>
            </a:extLst>
          </p:cNvPr>
          <p:cNvSpPr/>
          <p:nvPr/>
        </p:nvSpPr>
        <p:spPr>
          <a:xfrm>
            <a:off x="8458200" y="7162800"/>
            <a:ext cx="4572000" cy="1785104"/>
          </a:xfrm>
          <a:prstGeom prst="rect">
            <a:avLst/>
          </a:prstGeom>
        </p:spPr>
        <p:txBody>
          <a:bodyPr>
            <a:spAutoFit/>
          </a:bodyPr>
          <a:lstStyle/>
          <a:p>
            <a:r>
              <a:rPr lang="en-US" sz="1100" dirty="0"/>
              <a:t>#put word boundaries on them so that we don't detect partial words later</a:t>
            </a:r>
          </a:p>
          <a:p>
            <a:r>
              <a:rPr lang="en-US" sz="1100" dirty="0" err="1"/>
              <a:t>wordsToTakeOut</a:t>
            </a:r>
            <a:r>
              <a:rPr lang="en-US" sz="1100" dirty="0"/>
              <a:t> = </a:t>
            </a:r>
            <a:r>
              <a:rPr lang="en-US" sz="1100" dirty="0" err="1"/>
              <a:t>str_c</a:t>
            </a:r>
            <a:r>
              <a:rPr lang="en-US" sz="1100" dirty="0"/>
              <a:t>(</a:t>
            </a:r>
            <a:r>
              <a:rPr lang="en-US" sz="1100" dirty="0" err="1"/>
              <a:t>stopwords</a:t>
            </a:r>
            <a:r>
              <a:rPr lang="en-US" sz="1100" dirty="0"/>
              <a:t>(),collapse = "\\b|\\b") </a:t>
            </a:r>
          </a:p>
          <a:p>
            <a:r>
              <a:rPr lang="en-US" sz="1100" dirty="0" err="1"/>
              <a:t>wordsToTakeOut</a:t>
            </a:r>
            <a:r>
              <a:rPr lang="en-US" sz="1100" dirty="0"/>
              <a:t> = </a:t>
            </a:r>
            <a:r>
              <a:rPr lang="en-US" sz="1100" dirty="0" err="1"/>
              <a:t>str_c</a:t>
            </a:r>
            <a:r>
              <a:rPr lang="en-US" sz="1100" dirty="0"/>
              <a:t>("\\b",</a:t>
            </a:r>
            <a:r>
              <a:rPr lang="en-US" sz="1100" dirty="0" err="1"/>
              <a:t>wordsToTakeOut</a:t>
            </a:r>
            <a:r>
              <a:rPr lang="en-US" sz="1100" dirty="0"/>
              <a:t>,"\\b")</a:t>
            </a:r>
          </a:p>
          <a:p>
            <a:r>
              <a:rPr lang="en-US" sz="1100" dirty="0" err="1"/>
              <a:t>wordsToTakeOut</a:t>
            </a:r>
            <a:endParaRPr lang="en-US" sz="1100" dirty="0"/>
          </a:p>
          <a:p>
            <a:endParaRPr lang="en-US" sz="1100" dirty="0"/>
          </a:p>
          <a:p>
            <a:r>
              <a:rPr lang="en-US" sz="1100" dirty="0"/>
              <a:t>tokened = </a:t>
            </a:r>
            <a:r>
              <a:rPr lang="en-US" sz="1100" dirty="0" err="1"/>
              <a:t>str_split</a:t>
            </a:r>
            <a:r>
              <a:rPr lang="en-US" sz="1100" dirty="0"/>
              <a:t>(</a:t>
            </a:r>
            <a:r>
              <a:rPr lang="en-US" sz="1100" dirty="0" err="1"/>
              <a:t>df$quotes</a:t>
            </a:r>
            <a:r>
              <a:rPr lang="en-US" sz="1100" dirty="0"/>
              <a:t>[5],boundary("word"))[[1]]</a:t>
            </a:r>
          </a:p>
          <a:p>
            <a:r>
              <a:rPr lang="en-US" sz="1100" dirty="0" err="1"/>
              <a:t>quoteWords</a:t>
            </a:r>
            <a:r>
              <a:rPr lang="en-US" sz="1100" dirty="0"/>
              <a:t> = tokened[!</a:t>
            </a:r>
            <a:r>
              <a:rPr lang="en-US" sz="1100" dirty="0" err="1"/>
              <a:t>str_detect</a:t>
            </a:r>
            <a:r>
              <a:rPr lang="en-US" sz="1100" dirty="0"/>
              <a:t>(</a:t>
            </a:r>
            <a:r>
              <a:rPr lang="en-US" sz="1100" dirty="0" err="1"/>
              <a:t>tokened,wordsToTakeOut</a:t>
            </a:r>
            <a:r>
              <a:rPr lang="en-US" sz="1100" dirty="0"/>
              <a:t>)]</a:t>
            </a:r>
          </a:p>
          <a:p>
            <a:endParaRPr lang="en-US" sz="1100" dirty="0"/>
          </a:p>
          <a:p>
            <a:r>
              <a:rPr lang="en-US" sz="1100" dirty="0" err="1"/>
              <a:t>str_count</a:t>
            </a:r>
            <a:r>
              <a:rPr lang="en-US" sz="1100" dirty="0"/>
              <a:t>(</a:t>
            </a:r>
            <a:r>
              <a:rPr lang="en-US" sz="1100" dirty="0" err="1"/>
              <a:t>df$quotes,quoteWords</a:t>
            </a:r>
            <a:r>
              <a:rPr lang="en-US" sz="1100" dirty="0"/>
              <a:t>)</a:t>
            </a:r>
          </a:p>
        </p:txBody>
      </p:sp>
      <p:sp>
        <p:nvSpPr>
          <p:cNvPr id="3" name="TextBox 2">
            <a:extLst>
              <a:ext uri="{FF2B5EF4-FFF2-40B4-BE49-F238E27FC236}">
                <a16:creationId xmlns:a16="http://schemas.microsoft.com/office/drawing/2014/main" id="{14AF4DB2-1471-F545-9F1B-068C4110C1F6}"/>
              </a:ext>
            </a:extLst>
          </p:cNvPr>
          <p:cNvSpPr txBox="1"/>
          <p:nvPr/>
        </p:nvSpPr>
        <p:spPr>
          <a:xfrm>
            <a:off x="457200" y="1371600"/>
            <a:ext cx="8229600" cy="2954655"/>
          </a:xfrm>
          <a:prstGeom prst="rect">
            <a:avLst/>
          </a:prstGeom>
          <a:noFill/>
        </p:spPr>
        <p:txBody>
          <a:bodyPr wrap="square" rtlCol="0">
            <a:spAutoFit/>
          </a:bodyPr>
          <a:lstStyle/>
          <a:p>
            <a:r>
              <a:rPr lang="en-US" b="1" dirty="0"/>
              <a:t>GOAL:</a:t>
            </a:r>
            <a:r>
              <a:rPr lang="en-US" dirty="0"/>
              <a:t>  NYT classifies its articles as News, Op Ed, Obituary, etc.  </a:t>
            </a:r>
          </a:p>
          <a:p>
            <a:r>
              <a:rPr lang="en-US" dirty="0"/>
              <a:t>We would like to be able to classify an article as a “News” article or not a “News” Article (we will call this “Other”).</a:t>
            </a:r>
          </a:p>
          <a:p>
            <a:endParaRPr lang="en-US" sz="1200" dirty="0"/>
          </a:p>
          <a:p>
            <a:r>
              <a:rPr lang="en-US" sz="2000" dirty="0"/>
              <a:t>To do this, we will simply look at each word of the target article’s headline and calculate and record the percentage of “News” articles that contain that word and the percentage of “Other” articles that contain that word.  We will classify the article as ”News” or “Other” based on the highest sum of percentages across all the words in the headline of the target article.  </a:t>
            </a:r>
          </a:p>
        </p:txBody>
      </p:sp>
      <p:pic>
        <p:nvPicPr>
          <p:cNvPr id="6" name="Picture 5">
            <a:extLst>
              <a:ext uri="{FF2B5EF4-FFF2-40B4-BE49-F238E27FC236}">
                <a16:creationId xmlns:a16="http://schemas.microsoft.com/office/drawing/2014/main" id="{FCA6715F-1CA8-EF45-B019-4CE394E43F90}"/>
              </a:ext>
            </a:extLst>
          </p:cNvPr>
          <p:cNvPicPr>
            <a:picLocks noChangeAspect="1"/>
          </p:cNvPicPr>
          <p:nvPr/>
        </p:nvPicPr>
        <p:blipFill rotWithShape="1">
          <a:blip r:embed="rId2"/>
          <a:srcRect t="1" b="-3243"/>
          <a:stretch/>
        </p:blipFill>
        <p:spPr>
          <a:xfrm>
            <a:off x="5263268" y="3945147"/>
            <a:ext cx="2671880" cy="2663825"/>
          </a:xfrm>
          <a:prstGeom prst="rect">
            <a:avLst/>
          </a:prstGeom>
        </p:spPr>
      </p:pic>
      <p:sp>
        <p:nvSpPr>
          <p:cNvPr id="7" name="TextBox 6">
            <a:extLst>
              <a:ext uri="{FF2B5EF4-FFF2-40B4-BE49-F238E27FC236}">
                <a16:creationId xmlns:a16="http://schemas.microsoft.com/office/drawing/2014/main" id="{512F1016-B201-684C-8C62-6107280EDD8A}"/>
              </a:ext>
            </a:extLst>
          </p:cNvPr>
          <p:cNvSpPr txBox="1"/>
          <p:nvPr/>
        </p:nvSpPr>
        <p:spPr>
          <a:xfrm>
            <a:off x="662513" y="4783941"/>
            <a:ext cx="4572000" cy="923330"/>
          </a:xfrm>
          <a:prstGeom prst="rect">
            <a:avLst/>
          </a:prstGeom>
          <a:noFill/>
        </p:spPr>
        <p:txBody>
          <a:bodyPr wrap="square" rtlCol="0">
            <a:spAutoFit/>
          </a:bodyPr>
          <a:lstStyle/>
          <a:p>
            <a:r>
              <a:rPr lang="en-US" dirty="0"/>
              <a:t>Here, article 5 has a higher sum of percentages for the ”Other” category so it was classified as “Other”.  </a:t>
            </a:r>
          </a:p>
        </p:txBody>
      </p:sp>
      <p:pic>
        <p:nvPicPr>
          <p:cNvPr id="8" name="Picture 7">
            <a:extLst>
              <a:ext uri="{FF2B5EF4-FFF2-40B4-BE49-F238E27FC236}">
                <a16:creationId xmlns:a16="http://schemas.microsoft.com/office/drawing/2014/main" id="{326650E6-E04D-4149-8A56-68BC56F51C13}"/>
              </a:ext>
            </a:extLst>
          </p:cNvPr>
          <p:cNvPicPr>
            <a:picLocks noChangeAspect="1"/>
          </p:cNvPicPr>
          <p:nvPr/>
        </p:nvPicPr>
        <p:blipFill>
          <a:blip r:embed="rId3"/>
          <a:stretch>
            <a:fillRect/>
          </a:stretch>
        </p:blipFill>
        <p:spPr>
          <a:xfrm>
            <a:off x="0" y="6387565"/>
            <a:ext cx="9144000" cy="436022"/>
          </a:xfrm>
          <a:prstGeom prst="rect">
            <a:avLst/>
          </a:prstGeom>
        </p:spPr>
      </p:pic>
    </p:spTree>
    <p:extLst>
      <p:ext uri="{BB962C8B-B14F-4D97-AF65-F5344CB8AC3E}">
        <p14:creationId xmlns:p14="http://schemas.microsoft.com/office/powerpoint/2010/main" val="251599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DE410-DB43-3F4C-9D55-CE17209FF750}"/>
              </a:ext>
            </a:extLst>
          </p:cNvPr>
          <p:cNvSpPr>
            <a:spLocks noGrp="1"/>
          </p:cNvSpPr>
          <p:nvPr>
            <p:ph type="title"/>
          </p:nvPr>
        </p:nvSpPr>
        <p:spPr>
          <a:xfrm>
            <a:off x="0" y="228600"/>
            <a:ext cx="9144000" cy="1143000"/>
          </a:xfrm>
        </p:spPr>
        <p:txBody>
          <a:bodyPr>
            <a:noAutofit/>
          </a:bodyPr>
          <a:lstStyle/>
          <a:p>
            <a:r>
              <a:rPr lang="en-US" sz="3600" dirty="0"/>
              <a:t>Example: NYT News/Other Classification</a:t>
            </a:r>
          </a:p>
        </p:txBody>
      </p:sp>
      <p:sp>
        <p:nvSpPr>
          <p:cNvPr id="4" name="Rectangle 3">
            <a:extLst>
              <a:ext uri="{FF2B5EF4-FFF2-40B4-BE49-F238E27FC236}">
                <a16:creationId xmlns:a16="http://schemas.microsoft.com/office/drawing/2014/main" id="{9D0C9BE1-705B-EC4D-A7AB-648211931759}"/>
              </a:ext>
            </a:extLst>
          </p:cNvPr>
          <p:cNvSpPr/>
          <p:nvPr/>
        </p:nvSpPr>
        <p:spPr>
          <a:xfrm>
            <a:off x="8458200" y="7162800"/>
            <a:ext cx="4572000" cy="1785104"/>
          </a:xfrm>
          <a:prstGeom prst="rect">
            <a:avLst/>
          </a:prstGeom>
        </p:spPr>
        <p:txBody>
          <a:bodyPr>
            <a:spAutoFit/>
          </a:bodyPr>
          <a:lstStyle/>
          <a:p>
            <a:r>
              <a:rPr lang="en-US" sz="1100" dirty="0"/>
              <a:t>#put word boundaries on them so that we don't detect partial words later</a:t>
            </a:r>
          </a:p>
          <a:p>
            <a:r>
              <a:rPr lang="en-US" sz="1100" dirty="0" err="1"/>
              <a:t>wordsToTakeOut</a:t>
            </a:r>
            <a:r>
              <a:rPr lang="en-US" sz="1100" dirty="0"/>
              <a:t> = </a:t>
            </a:r>
            <a:r>
              <a:rPr lang="en-US" sz="1100" dirty="0" err="1"/>
              <a:t>str_c</a:t>
            </a:r>
            <a:r>
              <a:rPr lang="en-US" sz="1100" dirty="0"/>
              <a:t>(</a:t>
            </a:r>
            <a:r>
              <a:rPr lang="en-US" sz="1100" dirty="0" err="1"/>
              <a:t>stopwords</a:t>
            </a:r>
            <a:r>
              <a:rPr lang="en-US" sz="1100" dirty="0"/>
              <a:t>(),collapse = "\\b|\\b") </a:t>
            </a:r>
          </a:p>
          <a:p>
            <a:r>
              <a:rPr lang="en-US" sz="1100" dirty="0" err="1"/>
              <a:t>wordsToTakeOut</a:t>
            </a:r>
            <a:r>
              <a:rPr lang="en-US" sz="1100" dirty="0"/>
              <a:t> = </a:t>
            </a:r>
            <a:r>
              <a:rPr lang="en-US" sz="1100" dirty="0" err="1"/>
              <a:t>str_c</a:t>
            </a:r>
            <a:r>
              <a:rPr lang="en-US" sz="1100" dirty="0"/>
              <a:t>("\\b",</a:t>
            </a:r>
            <a:r>
              <a:rPr lang="en-US" sz="1100" dirty="0" err="1"/>
              <a:t>wordsToTakeOut</a:t>
            </a:r>
            <a:r>
              <a:rPr lang="en-US" sz="1100" dirty="0"/>
              <a:t>,"\\b")</a:t>
            </a:r>
          </a:p>
          <a:p>
            <a:r>
              <a:rPr lang="en-US" sz="1100" dirty="0" err="1"/>
              <a:t>wordsToTakeOut</a:t>
            </a:r>
            <a:endParaRPr lang="en-US" sz="1100" dirty="0"/>
          </a:p>
          <a:p>
            <a:endParaRPr lang="en-US" sz="1100" dirty="0"/>
          </a:p>
          <a:p>
            <a:r>
              <a:rPr lang="en-US" sz="1100" dirty="0"/>
              <a:t>tokened = </a:t>
            </a:r>
            <a:r>
              <a:rPr lang="en-US" sz="1100" dirty="0" err="1"/>
              <a:t>str_split</a:t>
            </a:r>
            <a:r>
              <a:rPr lang="en-US" sz="1100" dirty="0"/>
              <a:t>(</a:t>
            </a:r>
            <a:r>
              <a:rPr lang="en-US" sz="1100" dirty="0" err="1"/>
              <a:t>df$quotes</a:t>
            </a:r>
            <a:r>
              <a:rPr lang="en-US" sz="1100" dirty="0"/>
              <a:t>[5],boundary("word"))[[1]]</a:t>
            </a:r>
          </a:p>
          <a:p>
            <a:r>
              <a:rPr lang="en-US" sz="1100" dirty="0" err="1"/>
              <a:t>quoteWords</a:t>
            </a:r>
            <a:r>
              <a:rPr lang="en-US" sz="1100" dirty="0"/>
              <a:t> = tokened[!</a:t>
            </a:r>
            <a:r>
              <a:rPr lang="en-US" sz="1100" dirty="0" err="1"/>
              <a:t>str_detect</a:t>
            </a:r>
            <a:r>
              <a:rPr lang="en-US" sz="1100" dirty="0"/>
              <a:t>(</a:t>
            </a:r>
            <a:r>
              <a:rPr lang="en-US" sz="1100" dirty="0" err="1"/>
              <a:t>tokened,wordsToTakeOut</a:t>
            </a:r>
            <a:r>
              <a:rPr lang="en-US" sz="1100" dirty="0"/>
              <a:t>)]</a:t>
            </a:r>
          </a:p>
          <a:p>
            <a:endParaRPr lang="en-US" sz="1100" dirty="0"/>
          </a:p>
          <a:p>
            <a:r>
              <a:rPr lang="en-US" sz="1100" dirty="0" err="1"/>
              <a:t>str_count</a:t>
            </a:r>
            <a:r>
              <a:rPr lang="en-US" sz="1100" dirty="0"/>
              <a:t>(</a:t>
            </a:r>
            <a:r>
              <a:rPr lang="en-US" sz="1100" dirty="0" err="1"/>
              <a:t>df$quotes,quoteWords</a:t>
            </a:r>
            <a:r>
              <a:rPr lang="en-US" sz="1100" dirty="0"/>
              <a:t>)</a:t>
            </a:r>
          </a:p>
        </p:txBody>
      </p:sp>
      <p:sp>
        <p:nvSpPr>
          <p:cNvPr id="3" name="TextBox 2">
            <a:extLst>
              <a:ext uri="{FF2B5EF4-FFF2-40B4-BE49-F238E27FC236}">
                <a16:creationId xmlns:a16="http://schemas.microsoft.com/office/drawing/2014/main" id="{14AF4DB2-1471-F545-9F1B-068C4110C1F6}"/>
              </a:ext>
            </a:extLst>
          </p:cNvPr>
          <p:cNvSpPr txBox="1"/>
          <p:nvPr/>
        </p:nvSpPr>
        <p:spPr>
          <a:xfrm>
            <a:off x="457200" y="1524000"/>
            <a:ext cx="8229600" cy="4247317"/>
          </a:xfrm>
          <a:prstGeom prst="rect">
            <a:avLst/>
          </a:prstGeom>
          <a:noFill/>
        </p:spPr>
        <p:txBody>
          <a:bodyPr wrap="square" rtlCol="0">
            <a:spAutoFit/>
          </a:bodyPr>
          <a:lstStyle/>
          <a:p>
            <a:r>
              <a:rPr lang="en-US" dirty="0"/>
              <a:t>GOAL:</a:t>
            </a:r>
          </a:p>
          <a:p>
            <a:r>
              <a:rPr lang="en-US" dirty="0"/>
              <a:t>The NYT classifies its articles as News, Op Ed, Obituary, etc.  </a:t>
            </a:r>
          </a:p>
          <a:p>
            <a:r>
              <a:rPr lang="en-US" dirty="0"/>
              <a:t>We would like to be able to classify an article as a “News” article or not a “News” Article (we will call this “Other”).</a:t>
            </a:r>
          </a:p>
          <a:p>
            <a:endParaRPr lang="en-US" dirty="0"/>
          </a:p>
          <a:p>
            <a:r>
              <a:rPr lang="en-US" dirty="0"/>
              <a:t>To do this, we will simply look at each word of the target article’s headline and calculate and record the percentage of “News” articles that contain that word and the percentage of “Other” articles that contain that word.  We will classify the article as ”News” or “Other” based on the highest sum of percentages across all the words in the headline of the target article.  </a:t>
            </a:r>
          </a:p>
          <a:p>
            <a:endParaRPr lang="en-US" dirty="0"/>
          </a:p>
          <a:p>
            <a:r>
              <a:rPr lang="en-US" dirty="0"/>
              <a:t>This not a great classifier, but it helps us demonstrate how regular expressions can be used with what we have learned so far. </a:t>
            </a:r>
          </a:p>
          <a:p>
            <a:endParaRPr lang="en-US" dirty="0"/>
          </a:p>
          <a:p>
            <a:r>
              <a:rPr lang="en-US" dirty="0"/>
              <a:t>Don’t worry, we will study better classifiers later!  </a:t>
            </a:r>
          </a:p>
        </p:txBody>
      </p:sp>
    </p:spTree>
    <p:extLst>
      <p:ext uri="{BB962C8B-B14F-4D97-AF65-F5344CB8AC3E}">
        <p14:creationId xmlns:p14="http://schemas.microsoft.com/office/powerpoint/2010/main" val="3261331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6627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DE410-DB43-3F4C-9D55-CE17209FF750}"/>
              </a:ext>
            </a:extLst>
          </p:cNvPr>
          <p:cNvSpPr>
            <a:spLocks noGrp="1"/>
          </p:cNvSpPr>
          <p:nvPr>
            <p:ph type="title"/>
          </p:nvPr>
        </p:nvSpPr>
        <p:spPr>
          <a:xfrm>
            <a:off x="0" y="228600"/>
            <a:ext cx="9144000" cy="1143000"/>
          </a:xfrm>
        </p:spPr>
        <p:txBody>
          <a:bodyPr>
            <a:noAutofit/>
          </a:bodyPr>
          <a:lstStyle/>
          <a:p>
            <a:r>
              <a:rPr lang="en-US" sz="3600" dirty="0"/>
              <a:t>Example: NYT | Loading the Data</a:t>
            </a:r>
          </a:p>
        </p:txBody>
      </p:sp>
      <p:sp>
        <p:nvSpPr>
          <p:cNvPr id="4" name="Rectangle 3">
            <a:extLst>
              <a:ext uri="{FF2B5EF4-FFF2-40B4-BE49-F238E27FC236}">
                <a16:creationId xmlns:a16="http://schemas.microsoft.com/office/drawing/2014/main" id="{9D0C9BE1-705B-EC4D-A7AB-648211931759}"/>
              </a:ext>
            </a:extLst>
          </p:cNvPr>
          <p:cNvSpPr/>
          <p:nvPr/>
        </p:nvSpPr>
        <p:spPr>
          <a:xfrm>
            <a:off x="8458200" y="7162800"/>
            <a:ext cx="4572000" cy="1785104"/>
          </a:xfrm>
          <a:prstGeom prst="rect">
            <a:avLst/>
          </a:prstGeom>
        </p:spPr>
        <p:txBody>
          <a:bodyPr>
            <a:spAutoFit/>
          </a:bodyPr>
          <a:lstStyle/>
          <a:p>
            <a:r>
              <a:rPr lang="en-US" sz="1100" dirty="0"/>
              <a:t>#put word boundaries on them so that we don't detect partial words later</a:t>
            </a:r>
          </a:p>
          <a:p>
            <a:r>
              <a:rPr lang="en-US" sz="1100" dirty="0" err="1"/>
              <a:t>wordsToTakeOut</a:t>
            </a:r>
            <a:r>
              <a:rPr lang="en-US" sz="1100" dirty="0"/>
              <a:t> = </a:t>
            </a:r>
            <a:r>
              <a:rPr lang="en-US" sz="1100" dirty="0" err="1"/>
              <a:t>str_c</a:t>
            </a:r>
            <a:r>
              <a:rPr lang="en-US" sz="1100" dirty="0"/>
              <a:t>(</a:t>
            </a:r>
            <a:r>
              <a:rPr lang="en-US" sz="1100" dirty="0" err="1"/>
              <a:t>stopwords</a:t>
            </a:r>
            <a:r>
              <a:rPr lang="en-US" sz="1100" dirty="0"/>
              <a:t>(),collapse = "\\b|\\b") </a:t>
            </a:r>
          </a:p>
          <a:p>
            <a:r>
              <a:rPr lang="en-US" sz="1100" dirty="0" err="1"/>
              <a:t>wordsToTakeOut</a:t>
            </a:r>
            <a:r>
              <a:rPr lang="en-US" sz="1100" dirty="0"/>
              <a:t> = </a:t>
            </a:r>
            <a:r>
              <a:rPr lang="en-US" sz="1100" dirty="0" err="1"/>
              <a:t>str_c</a:t>
            </a:r>
            <a:r>
              <a:rPr lang="en-US" sz="1100" dirty="0"/>
              <a:t>("\\b",</a:t>
            </a:r>
            <a:r>
              <a:rPr lang="en-US" sz="1100" dirty="0" err="1"/>
              <a:t>wordsToTakeOut</a:t>
            </a:r>
            <a:r>
              <a:rPr lang="en-US" sz="1100" dirty="0"/>
              <a:t>,"\\b")</a:t>
            </a:r>
          </a:p>
          <a:p>
            <a:r>
              <a:rPr lang="en-US" sz="1100" dirty="0" err="1"/>
              <a:t>wordsToTakeOut</a:t>
            </a:r>
            <a:endParaRPr lang="en-US" sz="1100" dirty="0"/>
          </a:p>
          <a:p>
            <a:endParaRPr lang="en-US" sz="1100" dirty="0"/>
          </a:p>
          <a:p>
            <a:r>
              <a:rPr lang="en-US" sz="1100" dirty="0"/>
              <a:t>tokened = </a:t>
            </a:r>
            <a:r>
              <a:rPr lang="en-US" sz="1100" dirty="0" err="1"/>
              <a:t>str_split</a:t>
            </a:r>
            <a:r>
              <a:rPr lang="en-US" sz="1100" dirty="0"/>
              <a:t>(</a:t>
            </a:r>
            <a:r>
              <a:rPr lang="en-US" sz="1100" dirty="0" err="1"/>
              <a:t>df$quotes</a:t>
            </a:r>
            <a:r>
              <a:rPr lang="en-US" sz="1100" dirty="0"/>
              <a:t>[5],boundary("word"))[[1]]</a:t>
            </a:r>
          </a:p>
          <a:p>
            <a:r>
              <a:rPr lang="en-US" sz="1100" dirty="0" err="1"/>
              <a:t>quoteWords</a:t>
            </a:r>
            <a:r>
              <a:rPr lang="en-US" sz="1100" dirty="0"/>
              <a:t> = tokened[!</a:t>
            </a:r>
            <a:r>
              <a:rPr lang="en-US" sz="1100" dirty="0" err="1"/>
              <a:t>str_detect</a:t>
            </a:r>
            <a:r>
              <a:rPr lang="en-US" sz="1100" dirty="0"/>
              <a:t>(</a:t>
            </a:r>
            <a:r>
              <a:rPr lang="en-US" sz="1100" dirty="0" err="1"/>
              <a:t>tokened,wordsToTakeOut</a:t>
            </a:r>
            <a:r>
              <a:rPr lang="en-US" sz="1100" dirty="0"/>
              <a:t>)]</a:t>
            </a:r>
          </a:p>
          <a:p>
            <a:endParaRPr lang="en-US" sz="1100" dirty="0"/>
          </a:p>
          <a:p>
            <a:r>
              <a:rPr lang="en-US" sz="1100" dirty="0" err="1"/>
              <a:t>str_count</a:t>
            </a:r>
            <a:r>
              <a:rPr lang="en-US" sz="1100" dirty="0"/>
              <a:t>(</a:t>
            </a:r>
            <a:r>
              <a:rPr lang="en-US" sz="1100" dirty="0" err="1"/>
              <a:t>df$quotes,quoteWords</a:t>
            </a:r>
            <a:r>
              <a:rPr lang="en-US" sz="1100" dirty="0"/>
              <a:t>)</a:t>
            </a:r>
          </a:p>
        </p:txBody>
      </p:sp>
      <p:sp>
        <p:nvSpPr>
          <p:cNvPr id="5" name="Rectangle 4">
            <a:extLst>
              <a:ext uri="{FF2B5EF4-FFF2-40B4-BE49-F238E27FC236}">
                <a16:creationId xmlns:a16="http://schemas.microsoft.com/office/drawing/2014/main" id="{82E429DB-04C6-9A46-BE62-45CED79AC413}"/>
              </a:ext>
            </a:extLst>
          </p:cNvPr>
          <p:cNvSpPr/>
          <p:nvPr/>
        </p:nvSpPr>
        <p:spPr>
          <a:xfrm>
            <a:off x="457200" y="1524000"/>
            <a:ext cx="8382000" cy="4708981"/>
          </a:xfrm>
          <a:prstGeom prst="rect">
            <a:avLst/>
          </a:prstGeom>
        </p:spPr>
        <p:txBody>
          <a:bodyPr wrap="square">
            <a:spAutoFit/>
          </a:bodyPr>
          <a:lstStyle/>
          <a:p>
            <a:r>
              <a:rPr lang="en-US" sz="1000" dirty="0"/>
              <a:t>library(</a:t>
            </a:r>
            <a:r>
              <a:rPr lang="en-US" sz="1000" dirty="0" err="1"/>
              <a:t>dplyr</a:t>
            </a:r>
            <a:r>
              <a:rPr lang="en-US" sz="1000" dirty="0"/>
              <a:t>)</a:t>
            </a:r>
          </a:p>
          <a:p>
            <a:r>
              <a:rPr lang="en-US" sz="1000" dirty="0"/>
              <a:t>library(</a:t>
            </a:r>
            <a:r>
              <a:rPr lang="en-US" sz="1000" dirty="0" err="1"/>
              <a:t>tidyr</a:t>
            </a:r>
            <a:r>
              <a:rPr lang="en-US" sz="1000" dirty="0"/>
              <a:t>)</a:t>
            </a:r>
          </a:p>
          <a:p>
            <a:r>
              <a:rPr lang="en-US" sz="1000" dirty="0"/>
              <a:t>library(</a:t>
            </a:r>
            <a:r>
              <a:rPr lang="en-US" sz="1000" dirty="0" err="1"/>
              <a:t>plyr</a:t>
            </a:r>
            <a:r>
              <a:rPr lang="en-US" sz="1000" dirty="0"/>
              <a:t>)</a:t>
            </a:r>
          </a:p>
          <a:p>
            <a:r>
              <a:rPr lang="en-US" sz="1000" dirty="0"/>
              <a:t>library(</a:t>
            </a:r>
            <a:r>
              <a:rPr lang="en-US" sz="1000" dirty="0" err="1"/>
              <a:t>jsonlite</a:t>
            </a:r>
            <a:r>
              <a:rPr lang="en-US" sz="1000" dirty="0"/>
              <a:t>)</a:t>
            </a:r>
          </a:p>
          <a:p>
            <a:endParaRPr lang="en-US" sz="1000" dirty="0"/>
          </a:p>
          <a:p>
            <a:r>
              <a:rPr lang="en-US" sz="1000" dirty="0"/>
              <a:t>NYTIMES_KEY = "OG89fUubcS8FXofVrLA4dmIOHh5omiFa" #Your Key Here … get from NTY API website</a:t>
            </a:r>
          </a:p>
          <a:p>
            <a:endParaRPr lang="en-US" sz="1000" dirty="0"/>
          </a:p>
          <a:p>
            <a:r>
              <a:rPr lang="en-US" sz="1000" dirty="0"/>
              <a:t># Let's set some parameters</a:t>
            </a:r>
          </a:p>
          <a:p>
            <a:r>
              <a:rPr lang="en-US" sz="1000" dirty="0"/>
              <a:t>term &lt;- "Trump" # Need to use + to string together separate words</a:t>
            </a:r>
          </a:p>
          <a:p>
            <a:r>
              <a:rPr lang="en-US" sz="1000" dirty="0" err="1"/>
              <a:t>begin_date</a:t>
            </a:r>
            <a:r>
              <a:rPr lang="en-US" sz="1000" dirty="0"/>
              <a:t> &lt;- "20190119"</a:t>
            </a:r>
          </a:p>
          <a:p>
            <a:r>
              <a:rPr lang="en-US" sz="1000" dirty="0" err="1"/>
              <a:t>end_date</a:t>
            </a:r>
            <a:r>
              <a:rPr lang="en-US" sz="1000" dirty="0"/>
              <a:t> &lt;- "20190219"</a:t>
            </a:r>
          </a:p>
          <a:p>
            <a:endParaRPr lang="en-US" sz="1000" dirty="0"/>
          </a:p>
          <a:p>
            <a:r>
              <a:rPr lang="en-US" sz="1000" dirty="0" err="1"/>
              <a:t>baseurl</a:t>
            </a:r>
            <a:r>
              <a:rPr lang="en-US" sz="1000" dirty="0"/>
              <a:t> &lt;- paste0("http://</a:t>
            </a:r>
            <a:r>
              <a:rPr lang="en-US" sz="1000" dirty="0" err="1"/>
              <a:t>api.nytimes.com</a:t>
            </a:r>
            <a:r>
              <a:rPr lang="en-US" sz="1000" dirty="0"/>
              <a:t>/svc/search/v2/</a:t>
            </a:r>
            <a:r>
              <a:rPr lang="en-US" sz="1000" dirty="0" err="1"/>
              <a:t>articlesearch.json?q</a:t>
            </a:r>
            <a:r>
              <a:rPr lang="en-US" sz="1000" dirty="0"/>
              <a:t>=",term,</a:t>
            </a:r>
          </a:p>
          <a:p>
            <a:r>
              <a:rPr lang="en-US" sz="1000" dirty="0"/>
              <a:t>                  "&amp;</a:t>
            </a:r>
            <a:r>
              <a:rPr lang="en-US" sz="1000" dirty="0" err="1"/>
              <a:t>begin_date</a:t>
            </a:r>
            <a:r>
              <a:rPr lang="en-US" sz="1000" dirty="0"/>
              <a:t>=",begin_date,"&amp;</a:t>
            </a:r>
            <a:r>
              <a:rPr lang="en-US" sz="1000" dirty="0" err="1"/>
              <a:t>end_date</a:t>
            </a:r>
            <a:r>
              <a:rPr lang="en-US" sz="1000" dirty="0"/>
              <a:t>=",</a:t>
            </a:r>
            <a:r>
              <a:rPr lang="en-US" sz="1000" dirty="0" err="1"/>
              <a:t>end_date</a:t>
            </a:r>
            <a:r>
              <a:rPr lang="en-US" sz="1000" dirty="0"/>
              <a:t>,</a:t>
            </a:r>
          </a:p>
          <a:p>
            <a:r>
              <a:rPr lang="en-US" sz="1000" dirty="0"/>
              <a:t>                  "&amp;</a:t>
            </a:r>
            <a:r>
              <a:rPr lang="en-US" sz="1000" dirty="0" err="1"/>
              <a:t>facet_filter</a:t>
            </a:r>
            <a:r>
              <a:rPr lang="en-US" sz="1000" dirty="0"/>
              <a:t>=</a:t>
            </a:r>
            <a:r>
              <a:rPr lang="en-US" sz="1000" dirty="0" err="1"/>
              <a:t>true&amp;api-key</a:t>
            </a:r>
            <a:r>
              <a:rPr lang="en-US" sz="1000" dirty="0"/>
              <a:t>=",NYTIMES_KEY, </a:t>
            </a:r>
            <a:r>
              <a:rPr lang="en-US" sz="1000" dirty="0" err="1"/>
              <a:t>sep</a:t>
            </a:r>
            <a:r>
              <a:rPr lang="en-US" sz="1000" dirty="0"/>
              <a:t>="")</a:t>
            </a:r>
          </a:p>
          <a:p>
            <a:endParaRPr lang="en-US" sz="1000" dirty="0"/>
          </a:p>
          <a:p>
            <a:r>
              <a:rPr lang="en-US" sz="1000" dirty="0" err="1"/>
              <a:t>initialQuery</a:t>
            </a:r>
            <a:r>
              <a:rPr lang="en-US" sz="1000" dirty="0"/>
              <a:t> &lt;- </a:t>
            </a:r>
            <a:r>
              <a:rPr lang="en-US" sz="1000" dirty="0" err="1"/>
              <a:t>jsonlite</a:t>
            </a:r>
            <a:r>
              <a:rPr lang="en-US" sz="1000" dirty="0"/>
              <a:t>::</a:t>
            </a:r>
            <a:r>
              <a:rPr lang="en-US" sz="1000" dirty="0" err="1"/>
              <a:t>fromJSON</a:t>
            </a:r>
            <a:r>
              <a:rPr lang="en-US" sz="1000" dirty="0"/>
              <a:t>(</a:t>
            </a:r>
            <a:r>
              <a:rPr lang="en-US" sz="1000" dirty="0" err="1"/>
              <a:t>baseurl</a:t>
            </a:r>
            <a:r>
              <a:rPr lang="en-US" sz="1000" dirty="0"/>
              <a:t>)</a:t>
            </a:r>
          </a:p>
          <a:p>
            <a:r>
              <a:rPr lang="en-US" sz="1000" dirty="0" err="1"/>
              <a:t>maxPages</a:t>
            </a:r>
            <a:r>
              <a:rPr lang="en-US" sz="1000" dirty="0"/>
              <a:t> &lt;- round((</a:t>
            </a:r>
            <a:r>
              <a:rPr lang="en-US" sz="1000" dirty="0" err="1"/>
              <a:t>initialQuery$response$meta$hits</a:t>
            </a:r>
            <a:r>
              <a:rPr lang="en-US" sz="1000" dirty="0"/>
              <a:t>[1] / 10)-1)</a:t>
            </a:r>
          </a:p>
          <a:p>
            <a:endParaRPr lang="en-US" sz="1000" dirty="0"/>
          </a:p>
          <a:p>
            <a:r>
              <a:rPr lang="en-US" sz="1000" dirty="0"/>
              <a:t>pages &lt;- list()</a:t>
            </a:r>
          </a:p>
          <a:p>
            <a:r>
              <a:rPr lang="en-US" sz="1000" dirty="0"/>
              <a:t>for(</a:t>
            </a:r>
            <a:r>
              <a:rPr lang="en-US" sz="1000" dirty="0" err="1"/>
              <a:t>i</a:t>
            </a:r>
            <a:r>
              <a:rPr lang="en-US" sz="1000" dirty="0"/>
              <a:t> in 0:maxPages){</a:t>
            </a:r>
          </a:p>
          <a:p>
            <a:r>
              <a:rPr lang="en-US" sz="1000" dirty="0"/>
              <a:t>  </a:t>
            </a:r>
            <a:r>
              <a:rPr lang="en-US" sz="1000" dirty="0" err="1"/>
              <a:t>nytSearch</a:t>
            </a:r>
            <a:r>
              <a:rPr lang="en-US" sz="1000" dirty="0"/>
              <a:t> &lt;- </a:t>
            </a:r>
            <a:r>
              <a:rPr lang="en-US" sz="1000" dirty="0" err="1"/>
              <a:t>jsonlite</a:t>
            </a:r>
            <a:r>
              <a:rPr lang="en-US" sz="1000" dirty="0"/>
              <a:t>::</a:t>
            </a:r>
            <a:r>
              <a:rPr lang="en-US" sz="1000" dirty="0" err="1"/>
              <a:t>fromJSON</a:t>
            </a:r>
            <a:r>
              <a:rPr lang="en-US" sz="1000" dirty="0"/>
              <a:t>(paste0(</a:t>
            </a:r>
            <a:r>
              <a:rPr lang="en-US" sz="1000" dirty="0" err="1"/>
              <a:t>baseurl</a:t>
            </a:r>
            <a:r>
              <a:rPr lang="en-US" sz="1000" dirty="0"/>
              <a:t>, "&amp;page=", </a:t>
            </a:r>
            <a:r>
              <a:rPr lang="en-US" sz="1000" dirty="0" err="1"/>
              <a:t>i</a:t>
            </a:r>
            <a:r>
              <a:rPr lang="en-US" sz="1000" dirty="0"/>
              <a:t>), flatten = TRUE) %&gt;% </a:t>
            </a:r>
            <a:r>
              <a:rPr lang="en-US" sz="1000" dirty="0" err="1"/>
              <a:t>data.frame</a:t>
            </a:r>
            <a:r>
              <a:rPr lang="en-US" sz="1000" dirty="0"/>
              <a:t>() </a:t>
            </a:r>
          </a:p>
          <a:p>
            <a:r>
              <a:rPr lang="en-US" sz="1000" dirty="0"/>
              <a:t>  message("Retrieving page ", </a:t>
            </a:r>
            <a:r>
              <a:rPr lang="en-US" sz="1000" dirty="0" err="1"/>
              <a:t>i</a:t>
            </a:r>
            <a:r>
              <a:rPr lang="en-US" sz="1000" dirty="0"/>
              <a:t>)</a:t>
            </a:r>
          </a:p>
          <a:p>
            <a:r>
              <a:rPr lang="en-US" sz="1000" dirty="0"/>
              <a:t>  pages[[i+1]] &lt;- </a:t>
            </a:r>
            <a:r>
              <a:rPr lang="en-US" sz="1000" dirty="0" err="1"/>
              <a:t>nytSearch</a:t>
            </a:r>
            <a:r>
              <a:rPr lang="en-US" sz="1000" dirty="0"/>
              <a:t> </a:t>
            </a:r>
          </a:p>
          <a:p>
            <a:r>
              <a:rPr lang="en-US" sz="1000" dirty="0"/>
              <a:t>  </a:t>
            </a:r>
            <a:r>
              <a:rPr lang="en-US" sz="1000" dirty="0" err="1"/>
              <a:t>Sys.sleep</a:t>
            </a:r>
            <a:r>
              <a:rPr lang="en-US" sz="1000" dirty="0"/>
              <a:t>(10) </a:t>
            </a:r>
          </a:p>
          <a:p>
            <a:r>
              <a:rPr lang="en-US" sz="1000" dirty="0"/>
              <a:t>}</a:t>
            </a:r>
          </a:p>
          <a:p>
            <a:endParaRPr lang="en-US" sz="1000" dirty="0"/>
          </a:p>
          <a:p>
            <a:endParaRPr lang="en-US" sz="1000" dirty="0"/>
          </a:p>
          <a:p>
            <a:r>
              <a:rPr lang="en-US" sz="1000" dirty="0" err="1"/>
              <a:t>allNYTSearch</a:t>
            </a:r>
            <a:r>
              <a:rPr lang="en-US" sz="1000" dirty="0"/>
              <a:t> &lt;- </a:t>
            </a:r>
            <a:r>
              <a:rPr lang="en-US" sz="1000" dirty="0" err="1"/>
              <a:t>rbind_pages</a:t>
            </a:r>
            <a:r>
              <a:rPr lang="en-US" sz="1000" dirty="0"/>
              <a:t>(pages)</a:t>
            </a:r>
          </a:p>
          <a:p>
            <a:endParaRPr lang="en-US" sz="1000" dirty="0"/>
          </a:p>
        </p:txBody>
      </p:sp>
    </p:spTree>
    <p:extLst>
      <p:ext uri="{BB962C8B-B14F-4D97-AF65-F5344CB8AC3E}">
        <p14:creationId xmlns:p14="http://schemas.microsoft.com/office/powerpoint/2010/main" val="31862647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7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76265-2E48-8D44-AE18-879F8B9C0203}"/>
              </a:ext>
            </a:extLst>
          </p:cNvPr>
          <p:cNvSpPr>
            <a:spLocks noGrp="1"/>
          </p:cNvSpPr>
          <p:nvPr>
            <p:ph type="title"/>
          </p:nvPr>
        </p:nvSpPr>
        <p:spPr>
          <a:xfrm>
            <a:off x="457200" y="76200"/>
            <a:ext cx="8229600" cy="1143000"/>
          </a:xfrm>
        </p:spPr>
        <p:txBody>
          <a:bodyPr>
            <a:normAutofit fontScale="90000"/>
          </a:bodyPr>
          <a:lstStyle/>
          <a:p>
            <a:r>
              <a:rPr lang="en-US" dirty="0"/>
              <a:t>Example: NYT | </a:t>
            </a:r>
            <a:br>
              <a:rPr lang="en-US" dirty="0"/>
            </a:br>
            <a:r>
              <a:rPr lang="en-US" dirty="0"/>
              <a:t>Segmenting “News” and “Other”</a:t>
            </a:r>
          </a:p>
        </p:txBody>
      </p:sp>
      <p:sp>
        <p:nvSpPr>
          <p:cNvPr id="4" name="Rectangle 3">
            <a:extLst>
              <a:ext uri="{FF2B5EF4-FFF2-40B4-BE49-F238E27FC236}">
                <a16:creationId xmlns:a16="http://schemas.microsoft.com/office/drawing/2014/main" id="{C3875514-FBB6-7D4D-A7D2-7AC2FF63ED1C}"/>
              </a:ext>
            </a:extLst>
          </p:cNvPr>
          <p:cNvSpPr/>
          <p:nvPr/>
        </p:nvSpPr>
        <p:spPr>
          <a:xfrm>
            <a:off x="19665" y="1752600"/>
            <a:ext cx="9124335" cy="4832092"/>
          </a:xfrm>
          <a:prstGeom prst="rect">
            <a:avLst/>
          </a:prstGeom>
        </p:spPr>
        <p:txBody>
          <a:bodyPr wrap="square">
            <a:spAutoFit/>
          </a:bodyPr>
          <a:lstStyle/>
          <a:p>
            <a:r>
              <a:rPr lang="en-US" sz="1400" dirty="0"/>
              <a:t># Visualize coverage by section</a:t>
            </a:r>
          </a:p>
          <a:p>
            <a:r>
              <a:rPr lang="en-US" sz="1400" dirty="0" err="1"/>
              <a:t>allNYTSearch</a:t>
            </a:r>
            <a:r>
              <a:rPr lang="en-US" sz="1400" dirty="0"/>
              <a:t> %&gt;% </a:t>
            </a:r>
          </a:p>
          <a:p>
            <a:r>
              <a:rPr lang="en-US" sz="1400" dirty="0"/>
              <a:t>  </a:t>
            </a:r>
            <a:r>
              <a:rPr lang="en-US" sz="1400" dirty="0" err="1"/>
              <a:t>group_by</a:t>
            </a:r>
            <a:r>
              <a:rPr lang="en-US" sz="1400" dirty="0"/>
              <a:t>(</a:t>
            </a:r>
            <a:r>
              <a:rPr lang="en-US" sz="1400" dirty="0" err="1"/>
              <a:t>response.docs.type_of_material</a:t>
            </a:r>
            <a:r>
              <a:rPr lang="en-US" sz="1400" dirty="0"/>
              <a:t>) %&gt;%</a:t>
            </a:r>
          </a:p>
          <a:p>
            <a:r>
              <a:rPr lang="en-US" sz="1400" dirty="0"/>
              <a:t>  </a:t>
            </a:r>
            <a:r>
              <a:rPr lang="en-US" sz="1400" dirty="0" err="1"/>
              <a:t>dplyr</a:t>
            </a:r>
            <a:r>
              <a:rPr lang="en-US" sz="1400" dirty="0"/>
              <a:t>::summarize(count=n()) %&gt;%</a:t>
            </a:r>
          </a:p>
          <a:p>
            <a:r>
              <a:rPr lang="en-US" sz="1400" dirty="0"/>
              <a:t>  mutate(percent = (count / sum(count))*100) %&gt;%</a:t>
            </a:r>
          </a:p>
          <a:p>
            <a:r>
              <a:rPr lang="en-US" sz="1400" dirty="0"/>
              <a:t>  </a:t>
            </a:r>
            <a:r>
              <a:rPr lang="en-US" sz="1400" dirty="0" err="1"/>
              <a:t>ggplot</a:t>
            </a:r>
            <a:r>
              <a:rPr lang="en-US" sz="1400" dirty="0"/>
              <a:t>() +</a:t>
            </a:r>
          </a:p>
          <a:p>
            <a:r>
              <a:rPr lang="en-US" sz="1400" dirty="0"/>
              <a:t>  </a:t>
            </a:r>
            <a:r>
              <a:rPr lang="en-US" sz="1400" dirty="0" err="1"/>
              <a:t>geom_bar</a:t>
            </a:r>
            <a:r>
              <a:rPr lang="en-US" sz="1400" dirty="0"/>
              <a:t>(</a:t>
            </a:r>
            <a:r>
              <a:rPr lang="en-US" sz="1400" dirty="0" err="1"/>
              <a:t>aes</a:t>
            </a:r>
            <a:r>
              <a:rPr lang="en-US" sz="1400" dirty="0"/>
              <a:t>(y=percent, x=</a:t>
            </a:r>
            <a:r>
              <a:rPr lang="en-US" sz="1400" dirty="0" err="1"/>
              <a:t>response.docs.type_of_material</a:t>
            </a:r>
            <a:r>
              <a:rPr lang="en-US" sz="1400" dirty="0"/>
              <a:t>, fill=</a:t>
            </a:r>
            <a:r>
              <a:rPr lang="en-US" sz="1400" dirty="0" err="1"/>
              <a:t>response.docs.type_of_material</a:t>
            </a:r>
            <a:r>
              <a:rPr lang="en-US" sz="1400" dirty="0"/>
              <a:t>), stat = "identity") + </a:t>
            </a:r>
            <a:r>
              <a:rPr lang="en-US" sz="1400" dirty="0" err="1"/>
              <a:t>coord_flip</a:t>
            </a:r>
            <a:r>
              <a:rPr lang="en-US" sz="1400" dirty="0"/>
              <a:t>()</a:t>
            </a:r>
          </a:p>
          <a:p>
            <a:endParaRPr lang="en-US" sz="1400" dirty="0"/>
          </a:p>
          <a:p>
            <a:r>
              <a:rPr lang="en-US" sz="1400" dirty="0"/>
              <a:t>#Make another column of News versus Other ... The labels</a:t>
            </a:r>
          </a:p>
          <a:p>
            <a:endParaRPr lang="en-US" sz="1400" dirty="0"/>
          </a:p>
          <a:p>
            <a:r>
              <a:rPr lang="en-US" sz="1400" dirty="0" err="1"/>
              <a:t>allNYTSearch$NewsOrOther</a:t>
            </a:r>
            <a:r>
              <a:rPr lang="en-US" sz="1400" dirty="0"/>
              <a:t> = </a:t>
            </a:r>
            <a:r>
              <a:rPr lang="en-US" sz="1400" dirty="0" err="1"/>
              <a:t>ifelse</a:t>
            </a:r>
            <a:r>
              <a:rPr lang="en-US" sz="1400" dirty="0"/>
              <a:t>(</a:t>
            </a:r>
            <a:r>
              <a:rPr lang="en-US" sz="1400" dirty="0" err="1"/>
              <a:t>allNYTSearch$response.docs.type_of_material</a:t>
            </a:r>
            <a:r>
              <a:rPr lang="en-US" sz="1400" dirty="0"/>
              <a:t> == "</a:t>
            </a:r>
            <a:r>
              <a:rPr lang="en-US" sz="1400" dirty="0" err="1"/>
              <a:t>News","News","Other</a:t>
            </a:r>
            <a:r>
              <a:rPr lang="en-US" sz="1400" dirty="0"/>
              <a:t>")</a:t>
            </a:r>
          </a:p>
          <a:p>
            <a:r>
              <a:rPr lang="en-US" sz="1400" dirty="0"/>
              <a:t>#There is an NA in </a:t>
            </a:r>
            <a:r>
              <a:rPr lang="en-US" sz="1400" dirty="0" err="1"/>
              <a:t>NewsOrOther</a:t>
            </a:r>
            <a:endParaRPr lang="en-US" sz="1400" dirty="0"/>
          </a:p>
          <a:p>
            <a:endParaRPr lang="en-US" sz="1400" dirty="0"/>
          </a:p>
          <a:p>
            <a:r>
              <a:rPr lang="en-US" sz="1400" dirty="0"/>
              <a:t># Visualize coverage of News or Other</a:t>
            </a:r>
          </a:p>
          <a:p>
            <a:r>
              <a:rPr lang="en-US" sz="1400" dirty="0" err="1"/>
              <a:t>allNYTSearch</a:t>
            </a:r>
            <a:r>
              <a:rPr lang="en-US" sz="1400" dirty="0"/>
              <a:t>[!</a:t>
            </a:r>
            <a:r>
              <a:rPr lang="en-US" sz="1400" dirty="0" err="1"/>
              <a:t>is.na</a:t>
            </a:r>
            <a:r>
              <a:rPr lang="en-US" sz="1400" dirty="0"/>
              <a:t>(</a:t>
            </a:r>
            <a:r>
              <a:rPr lang="en-US" sz="1400" dirty="0" err="1"/>
              <a:t>allNYTSearch$NewsOrOther</a:t>
            </a:r>
            <a:r>
              <a:rPr lang="en-US" sz="1400" dirty="0"/>
              <a:t>),] %&gt;% </a:t>
            </a:r>
          </a:p>
          <a:p>
            <a:r>
              <a:rPr lang="en-US" sz="1400" dirty="0"/>
              <a:t>  </a:t>
            </a:r>
            <a:r>
              <a:rPr lang="en-US" sz="1400" dirty="0" err="1"/>
              <a:t>group_by</a:t>
            </a:r>
            <a:r>
              <a:rPr lang="en-US" sz="1400" dirty="0"/>
              <a:t>(</a:t>
            </a:r>
            <a:r>
              <a:rPr lang="en-US" sz="1400" dirty="0" err="1"/>
              <a:t>NewsOrOther</a:t>
            </a:r>
            <a:r>
              <a:rPr lang="en-US" sz="1400" dirty="0"/>
              <a:t>) %&gt;%</a:t>
            </a:r>
          </a:p>
          <a:p>
            <a:r>
              <a:rPr lang="en-US" sz="1400" dirty="0"/>
              <a:t>  </a:t>
            </a:r>
            <a:r>
              <a:rPr lang="en-US" sz="1400" dirty="0" err="1"/>
              <a:t>dplyr</a:t>
            </a:r>
            <a:r>
              <a:rPr lang="en-US" sz="1400" dirty="0"/>
              <a:t>::summarize(count=n()) %&gt;%</a:t>
            </a:r>
          </a:p>
          <a:p>
            <a:r>
              <a:rPr lang="en-US" sz="1400" dirty="0"/>
              <a:t>  mutate(percent = (count / sum(count))*100) %&gt;%</a:t>
            </a:r>
          </a:p>
          <a:p>
            <a:r>
              <a:rPr lang="en-US" sz="1400" dirty="0"/>
              <a:t>  </a:t>
            </a:r>
            <a:r>
              <a:rPr lang="en-US" sz="1400" dirty="0" err="1"/>
              <a:t>ggplot</a:t>
            </a:r>
            <a:r>
              <a:rPr lang="en-US" sz="1400" dirty="0"/>
              <a:t>() +</a:t>
            </a:r>
          </a:p>
          <a:p>
            <a:r>
              <a:rPr lang="en-US" sz="1400" dirty="0"/>
              <a:t>  </a:t>
            </a:r>
            <a:r>
              <a:rPr lang="en-US" sz="1400" dirty="0" err="1"/>
              <a:t>geom_bar</a:t>
            </a:r>
            <a:r>
              <a:rPr lang="en-US" sz="1400" dirty="0"/>
              <a:t>(</a:t>
            </a:r>
            <a:r>
              <a:rPr lang="en-US" sz="1400" dirty="0" err="1"/>
              <a:t>aes</a:t>
            </a:r>
            <a:r>
              <a:rPr lang="en-US" sz="1400" dirty="0"/>
              <a:t>(y=percent, x=</a:t>
            </a:r>
            <a:r>
              <a:rPr lang="en-US" sz="1400" dirty="0" err="1"/>
              <a:t>NewsOrOther</a:t>
            </a:r>
            <a:r>
              <a:rPr lang="en-US" sz="1400" dirty="0"/>
              <a:t>, fill=</a:t>
            </a:r>
            <a:r>
              <a:rPr lang="en-US" sz="1400" dirty="0" err="1"/>
              <a:t>NewsOrOther</a:t>
            </a:r>
            <a:r>
              <a:rPr lang="en-US" sz="1400" dirty="0"/>
              <a:t>), stat = "identity") + </a:t>
            </a:r>
            <a:r>
              <a:rPr lang="en-US" sz="1400" dirty="0" err="1"/>
              <a:t>coord_flip</a:t>
            </a:r>
            <a:r>
              <a:rPr lang="en-US" sz="1400" dirty="0"/>
              <a:t>()</a:t>
            </a:r>
          </a:p>
          <a:p>
            <a:endParaRPr lang="en-US" sz="1400" dirty="0"/>
          </a:p>
        </p:txBody>
      </p:sp>
    </p:spTree>
    <p:extLst>
      <p:ext uri="{BB962C8B-B14F-4D97-AF65-F5344CB8AC3E}">
        <p14:creationId xmlns:p14="http://schemas.microsoft.com/office/powerpoint/2010/main" val="1576129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7F8CA-BB14-9945-A36A-D52CAA14F1E1}"/>
              </a:ext>
            </a:extLst>
          </p:cNvPr>
          <p:cNvSpPr>
            <a:spLocks noGrp="1"/>
          </p:cNvSpPr>
          <p:nvPr>
            <p:ph type="title"/>
          </p:nvPr>
        </p:nvSpPr>
        <p:spPr>
          <a:xfrm>
            <a:off x="0" y="228600"/>
            <a:ext cx="9144000" cy="1143000"/>
          </a:xfrm>
        </p:spPr>
        <p:txBody>
          <a:bodyPr/>
          <a:lstStyle/>
          <a:p>
            <a:r>
              <a:rPr lang="en-US" sz="3600" dirty="0"/>
              <a:t>Example: Left Join| merge, </a:t>
            </a:r>
            <a:r>
              <a:rPr lang="en-US" sz="3600" dirty="0" err="1"/>
              <a:t>left_join</a:t>
            </a:r>
            <a:r>
              <a:rPr lang="en-US" sz="3600" dirty="0"/>
              <a:t>()</a:t>
            </a:r>
          </a:p>
        </p:txBody>
      </p:sp>
      <p:pic>
        <p:nvPicPr>
          <p:cNvPr id="4" name="Picture 3">
            <a:extLst>
              <a:ext uri="{FF2B5EF4-FFF2-40B4-BE49-F238E27FC236}">
                <a16:creationId xmlns:a16="http://schemas.microsoft.com/office/drawing/2014/main" id="{253A2E46-8D05-474C-9364-0A756C50F2B9}"/>
              </a:ext>
            </a:extLst>
          </p:cNvPr>
          <p:cNvPicPr>
            <a:picLocks noChangeAspect="1"/>
          </p:cNvPicPr>
          <p:nvPr/>
        </p:nvPicPr>
        <p:blipFill>
          <a:blip r:embed="rId2"/>
          <a:stretch>
            <a:fillRect/>
          </a:stretch>
        </p:blipFill>
        <p:spPr>
          <a:xfrm>
            <a:off x="1137248" y="1481560"/>
            <a:ext cx="2520352" cy="2176042"/>
          </a:xfrm>
          <a:prstGeom prst="rect">
            <a:avLst/>
          </a:prstGeom>
        </p:spPr>
      </p:pic>
      <p:pic>
        <p:nvPicPr>
          <p:cNvPr id="5" name="Picture 4">
            <a:extLst>
              <a:ext uri="{FF2B5EF4-FFF2-40B4-BE49-F238E27FC236}">
                <a16:creationId xmlns:a16="http://schemas.microsoft.com/office/drawing/2014/main" id="{04B55B99-4C80-7548-A65A-52059FB6D919}"/>
              </a:ext>
            </a:extLst>
          </p:cNvPr>
          <p:cNvPicPr>
            <a:picLocks noChangeAspect="1"/>
          </p:cNvPicPr>
          <p:nvPr/>
        </p:nvPicPr>
        <p:blipFill>
          <a:blip r:embed="rId3"/>
          <a:stretch>
            <a:fillRect/>
          </a:stretch>
        </p:blipFill>
        <p:spPr>
          <a:xfrm>
            <a:off x="5029200" y="1481559"/>
            <a:ext cx="2376138" cy="2176042"/>
          </a:xfrm>
          <a:prstGeom prst="rect">
            <a:avLst/>
          </a:prstGeom>
        </p:spPr>
      </p:pic>
      <p:sp>
        <p:nvSpPr>
          <p:cNvPr id="3" name="TextBox 2">
            <a:extLst>
              <a:ext uri="{FF2B5EF4-FFF2-40B4-BE49-F238E27FC236}">
                <a16:creationId xmlns:a16="http://schemas.microsoft.com/office/drawing/2014/main" id="{8DAD2015-F609-2B4C-8A67-E3BD5A7BEAFF}"/>
              </a:ext>
            </a:extLst>
          </p:cNvPr>
          <p:cNvSpPr txBox="1"/>
          <p:nvPr/>
        </p:nvSpPr>
        <p:spPr>
          <a:xfrm>
            <a:off x="457200" y="3657600"/>
            <a:ext cx="8229600" cy="1200329"/>
          </a:xfrm>
          <a:prstGeom prst="rect">
            <a:avLst/>
          </a:prstGeom>
          <a:noFill/>
        </p:spPr>
        <p:txBody>
          <a:bodyPr wrap="square" rtlCol="0">
            <a:spAutoFit/>
          </a:bodyPr>
          <a:lstStyle/>
          <a:p>
            <a:r>
              <a:rPr lang="en-US" b="1" dirty="0"/>
              <a:t>Left Join</a:t>
            </a:r>
            <a:r>
              <a:rPr lang="en-US" dirty="0"/>
              <a:t>: matches pairs of observations in the “left” dataset that have a match in the “right” dataset and fills in NAs when no matches exist.  For example, every observation in the df1 (“left”) dataset is matched with a corresponding observation in df2 (“right”) dataset and 8888 is imputed with NAs.   </a:t>
            </a:r>
          </a:p>
        </p:txBody>
      </p:sp>
      <p:pic>
        <p:nvPicPr>
          <p:cNvPr id="7" name="Picture 6">
            <a:extLst>
              <a:ext uri="{FF2B5EF4-FFF2-40B4-BE49-F238E27FC236}">
                <a16:creationId xmlns:a16="http://schemas.microsoft.com/office/drawing/2014/main" id="{85B0DB58-C56C-D04F-988B-EC31FDE5F59B}"/>
              </a:ext>
            </a:extLst>
          </p:cNvPr>
          <p:cNvPicPr>
            <a:picLocks noChangeAspect="1"/>
          </p:cNvPicPr>
          <p:nvPr/>
        </p:nvPicPr>
        <p:blipFill rotWithShape="1">
          <a:blip r:embed="rId4"/>
          <a:srcRect t="3061"/>
          <a:stretch/>
        </p:blipFill>
        <p:spPr>
          <a:xfrm>
            <a:off x="4648200" y="4936375"/>
            <a:ext cx="3479800" cy="1711267"/>
          </a:xfrm>
          <a:prstGeom prst="rect">
            <a:avLst/>
          </a:prstGeom>
        </p:spPr>
      </p:pic>
      <p:sp>
        <p:nvSpPr>
          <p:cNvPr id="6" name="Rectangle 5">
            <a:extLst>
              <a:ext uri="{FF2B5EF4-FFF2-40B4-BE49-F238E27FC236}">
                <a16:creationId xmlns:a16="http://schemas.microsoft.com/office/drawing/2014/main" id="{14EE2DC6-680F-3B49-AADF-F999102E3469}"/>
              </a:ext>
            </a:extLst>
          </p:cNvPr>
          <p:cNvSpPr/>
          <p:nvPr/>
        </p:nvSpPr>
        <p:spPr>
          <a:xfrm>
            <a:off x="304800" y="5300042"/>
            <a:ext cx="4572000" cy="738664"/>
          </a:xfrm>
          <a:prstGeom prst="rect">
            <a:avLst/>
          </a:prstGeom>
        </p:spPr>
        <p:txBody>
          <a:bodyPr>
            <a:spAutoFit/>
          </a:bodyPr>
          <a:lstStyle/>
          <a:p>
            <a:r>
              <a:rPr lang="en-US" sz="1400" dirty="0"/>
              <a:t>#left join</a:t>
            </a:r>
          </a:p>
          <a:p>
            <a:r>
              <a:rPr lang="en-US" sz="1400" dirty="0"/>
              <a:t>merge(df1,df2, by = "Student_ID",</a:t>
            </a:r>
            <a:r>
              <a:rPr lang="en-US" sz="1400" dirty="0" err="1"/>
              <a:t>all.x</a:t>
            </a:r>
            <a:r>
              <a:rPr lang="en-US" sz="1400" dirty="0"/>
              <a:t> = TRUE)</a:t>
            </a:r>
          </a:p>
          <a:p>
            <a:r>
              <a:rPr lang="en-US" sz="1400" dirty="0" err="1"/>
              <a:t>left_join</a:t>
            </a:r>
            <a:r>
              <a:rPr lang="en-US" sz="1400" dirty="0"/>
              <a:t>(df1,df2, by = "</a:t>
            </a:r>
            <a:r>
              <a:rPr lang="en-US" sz="1400" dirty="0" err="1"/>
              <a:t>Student_ID</a:t>
            </a:r>
            <a:r>
              <a:rPr lang="en-US" sz="1400" dirty="0"/>
              <a:t>")</a:t>
            </a:r>
          </a:p>
        </p:txBody>
      </p:sp>
    </p:spTree>
    <p:extLst>
      <p:ext uri="{BB962C8B-B14F-4D97-AF65-F5344CB8AC3E}">
        <p14:creationId xmlns:p14="http://schemas.microsoft.com/office/powerpoint/2010/main" val="20109481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6568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76265-2E48-8D44-AE18-879F8B9C0203}"/>
              </a:ext>
            </a:extLst>
          </p:cNvPr>
          <p:cNvSpPr>
            <a:spLocks noGrp="1"/>
          </p:cNvSpPr>
          <p:nvPr>
            <p:ph type="title"/>
          </p:nvPr>
        </p:nvSpPr>
        <p:spPr/>
        <p:txBody>
          <a:bodyPr>
            <a:noAutofit/>
          </a:bodyPr>
          <a:lstStyle/>
          <a:p>
            <a:r>
              <a:rPr lang="en-US" sz="3200" dirty="0"/>
              <a:t>Example: NYT | Identify Article to Classify and Tokenize Into Important Words</a:t>
            </a:r>
          </a:p>
        </p:txBody>
      </p:sp>
      <p:sp>
        <p:nvSpPr>
          <p:cNvPr id="4" name="Rectangle 3">
            <a:extLst>
              <a:ext uri="{FF2B5EF4-FFF2-40B4-BE49-F238E27FC236}">
                <a16:creationId xmlns:a16="http://schemas.microsoft.com/office/drawing/2014/main" id="{C3875514-FBB6-7D4D-A7D2-7AC2FF63ED1C}"/>
              </a:ext>
            </a:extLst>
          </p:cNvPr>
          <p:cNvSpPr/>
          <p:nvPr/>
        </p:nvSpPr>
        <p:spPr>
          <a:xfrm>
            <a:off x="19665" y="1981200"/>
            <a:ext cx="9124335" cy="4401205"/>
          </a:xfrm>
          <a:prstGeom prst="rect">
            <a:avLst/>
          </a:prstGeom>
        </p:spPr>
        <p:txBody>
          <a:bodyPr wrap="square">
            <a:spAutoFit/>
          </a:bodyPr>
          <a:lstStyle/>
          <a:p>
            <a:r>
              <a:rPr lang="en-US" sz="1400" dirty="0" err="1"/>
              <a:t>ArticleToClassify</a:t>
            </a:r>
            <a:r>
              <a:rPr lang="en-US" sz="1400" dirty="0"/>
              <a:t> = </a:t>
            </a:r>
            <a:r>
              <a:rPr lang="en-US" sz="1400" dirty="0" err="1"/>
              <a:t>allNYTSearch</a:t>
            </a:r>
            <a:r>
              <a:rPr lang="en-US" sz="1400" dirty="0"/>
              <a:t>[5,]</a:t>
            </a:r>
          </a:p>
          <a:p>
            <a:r>
              <a:rPr lang="en-US" sz="1400" dirty="0" err="1"/>
              <a:t>trueType</a:t>
            </a:r>
            <a:r>
              <a:rPr lang="en-US" sz="1400" dirty="0"/>
              <a:t> = </a:t>
            </a:r>
            <a:r>
              <a:rPr lang="en-US" sz="1400" dirty="0" err="1"/>
              <a:t>allNYTSearch$response.docs.type_of_material</a:t>
            </a:r>
            <a:r>
              <a:rPr lang="en-US" sz="1400" dirty="0"/>
              <a:t>[1]</a:t>
            </a:r>
          </a:p>
          <a:p>
            <a:endParaRPr lang="en-US" sz="1400" dirty="0"/>
          </a:p>
          <a:p>
            <a:r>
              <a:rPr lang="en-US" sz="1400" dirty="0"/>
              <a:t>library(tm) #text mining library provides the </a:t>
            </a:r>
            <a:r>
              <a:rPr lang="en-US" sz="1400" dirty="0" err="1"/>
              <a:t>stopwords</a:t>
            </a:r>
            <a:r>
              <a:rPr lang="en-US" sz="1400" dirty="0"/>
              <a:t>() function</a:t>
            </a:r>
          </a:p>
          <a:p>
            <a:r>
              <a:rPr lang="en-US" sz="1400" dirty="0" err="1"/>
              <a:t>stopwords</a:t>
            </a:r>
            <a:r>
              <a:rPr lang="en-US" sz="1400" dirty="0"/>
              <a:t>()</a:t>
            </a:r>
          </a:p>
          <a:p>
            <a:endParaRPr lang="en-US" sz="1400" dirty="0"/>
          </a:p>
          <a:p>
            <a:r>
              <a:rPr lang="en-US" sz="1400" dirty="0"/>
              <a:t>#The [^[:</a:t>
            </a:r>
            <a:r>
              <a:rPr lang="en-US" sz="1400" dirty="0" err="1"/>
              <a:t>alnum</a:t>
            </a:r>
            <a:r>
              <a:rPr lang="en-US" sz="1400" dirty="0"/>
              <a:t>:] ] replaces all non alphanumeric characters with nulls.  </a:t>
            </a:r>
          </a:p>
          <a:p>
            <a:r>
              <a:rPr lang="en-US" sz="1400" dirty="0" err="1"/>
              <a:t>theText</a:t>
            </a:r>
            <a:r>
              <a:rPr lang="en-US" sz="1400" dirty="0"/>
              <a:t> = </a:t>
            </a:r>
            <a:r>
              <a:rPr lang="en-US" sz="1400" dirty="0" err="1"/>
              <a:t>unlist</a:t>
            </a:r>
            <a:r>
              <a:rPr lang="en-US" sz="1400" dirty="0"/>
              <a:t>(</a:t>
            </a:r>
            <a:r>
              <a:rPr lang="en-US" sz="1400" dirty="0" err="1"/>
              <a:t>str_split</a:t>
            </a:r>
            <a:r>
              <a:rPr lang="en-US" sz="1400" dirty="0"/>
              <a:t>(</a:t>
            </a:r>
            <a:r>
              <a:rPr lang="en-US" sz="1400" dirty="0" err="1"/>
              <a:t>str_replace_all</a:t>
            </a:r>
            <a:r>
              <a:rPr lang="en-US" sz="1400" dirty="0"/>
              <a:t>(</a:t>
            </a:r>
            <a:r>
              <a:rPr lang="en-US" sz="1400" dirty="0" err="1"/>
              <a:t>ArticleToClassify$response.docs.headline.main</a:t>
            </a:r>
            <a:r>
              <a:rPr lang="en-US" sz="1400" dirty="0"/>
              <a:t>,"[^[:</a:t>
            </a:r>
            <a:r>
              <a:rPr lang="en-US" sz="1400" dirty="0" err="1"/>
              <a:t>alnum</a:t>
            </a:r>
            <a:r>
              <a:rPr lang="en-US" sz="1400" dirty="0"/>
              <a:t>:] ]", ""), boundary("word"))) #Take out all but alpha numeric characters from search string</a:t>
            </a:r>
          </a:p>
          <a:p>
            <a:endParaRPr lang="en-US" sz="1400" dirty="0"/>
          </a:p>
          <a:p>
            <a:endParaRPr lang="en-US" sz="1400" dirty="0"/>
          </a:p>
          <a:p>
            <a:r>
              <a:rPr lang="en-US" sz="1400" dirty="0"/>
              <a:t>#put word boundaries </a:t>
            </a:r>
            <a:r>
              <a:rPr lang="en-US" sz="1400" dirty="0" err="1"/>
              <a:t>stopwords</a:t>
            </a:r>
            <a:r>
              <a:rPr lang="en-US" sz="1400" dirty="0"/>
              <a:t> so that we don't detect partial words later</a:t>
            </a:r>
          </a:p>
          <a:p>
            <a:r>
              <a:rPr lang="en-US" sz="1400" dirty="0" err="1"/>
              <a:t>wordsToTakeOut</a:t>
            </a:r>
            <a:r>
              <a:rPr lang="en-US" sz="1400" dirty="0"/>
              <a:t> = </a:t>
            </a:r>
            <a:r>
              <a:rPr lang="en-US" sz="1400" dirty="0" err="1"/>
              <a:t>str_c</a:t>
            </a:r>
            <a:r>
              <a:rPr lang="en-US" sz="1400" dirty="0"/>
              <a:t>(</a:t>
            </a:r>
            <a:r>
              <a:rPr lang="en-US" sz="1400" dirty="0" err="1"/>
              <a:t>stopwords</a:t>
            </a:r>
            <a:r>
              <a:rPr lang="en-US" sz="1400" dirty="0"/>
              <a:t>(),collapse = "\\b|\\b") </a:t>
            </a:r>
          </a:p>
          <a:p>
            <a:r>
              <a:rPr lang="en-US" sz="1400" dirty="0" err="1"/>
              <a:t>wordsToTakeOut</a:t>
            </a:r>
            <a:r>
              <a:rPr lang="en-US" sz="1400" dirty="0"/>
              <a:t> = </a:t>
            </a:r>
            <a:r>
              <a:rPr lang="en-US" sz="1400" dirty="0" err="1"/>
              <a:t>str_c</a:t>
            </a:r>
            <a:r>
              <a:rPr lang="en-US" sz="1400" dirty="0"/>
              <a:t>("\\b",</a:t>
            </a:r>
            <a:r>
              <a:rPr lang="en-US" sz="1400" dirty="0" err="1"/>
              <a:t>wordsToTakeOut</a:t>
            </a:r>
            <a:r>
              <a:rPr lang="en-US" sz="1400" dirty="0"/>
              <a:t>,"\\b")</a:t>
            </a:r>
          </a:p>
          <a:p>
            <a:r>
              <a:rPr lang="en-US" sz="1400" dirty="0" err="1"/>
              <a:t>wordsToTakeOut</a:t>
            </a:r>
            <a:endParaRPr lang="en-US" sz="1400" dirty="0"/>
          </a:p>
          <a:p>
            <a:endParaRPr lang="en-US" sz="1400" dirty="0"/>
          </a:p>
          <a:p>
            <a:r>
              <a:rPr lang="en-US" sz="1400" dirty="0" err="1"/>
              <a:t>importantWords</a:t>
            </a:r>
            <a:r>
              <a:rPr lang="en-US" sz="1400" dirty="0"/>
              <a:t> = </a:t>
            </a:r>
            <a:r>
              <a:rPr lang="en-US" sz="1400" dirty="0" err="1"/>
              <a:t>theText</a:t>
            </a:r>
            <a:r>
              <a:rPr lang="en-US" sz="1400" dirty="0"/>
              <a:t>[!</a:t>
            </a:r>
            <a:r>
              <a:rPr lang="en-US" sz="1400" dirty="0" err="1"/>
              <a:t>str_detect</a:t>
            </a:r>
            <a:r>
              <a:rPr lang="en-US" sz="1400" dirty="0"/>
              <a:t>(</a:t>
            </a:r>
            <a:r>
              <a:rPr lang="en-US" sz="1400" dirty="0" err="1"/>
              <a:t>theText,regex</a:t>
            </a:r>
            <a:r>
              <a:rPr lang="en-US" sz="1400" dirty="0"/>
              <a:t>(</a:t>
            </a:r>
            <a:r>
              <a:rPr lang="en-US" sz="1400" dirty="0" err="1"/>
              <a:t>wordsToTakeOut,ignore_case</a:t>
            </a:r>
            <a:r>
              <a:rPr lang="en-US" sz="1400" dirty="0"/>
              <a:t> = TRUE))]</a:t>
            </a:r>
          </a:p>
          <a:p>
            <a:endParaRPr lang="en-US" sz="1400" dirty="0"/>
          </a:p>
          <a:p>
            <a:r>
              <a:rPr lang="en-US" sz="1400" dirty="0" err="1"/>
              <a:t>importantWords</a:t>
            </a:r>
            <a:endParaRPr lang="en-US" sz="1400" dirty="0"/>
          </a:p>
          <a:p>
            <a:endParaRPr lang="en-US" sz="1400" dirty="0"/>
          </a:p>
        </p:txBody>
      </p:sp>
    </p:spTree>
    <p:extLst>
      <p:ext uri="{BB962C8B-B14F-4D97-AF65-F5344CB8AC3E}">
        <p14:creationId xmlns:p14="http://schemas.microsoft.com/office/powerpoint/2010/main" val="17623511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2396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C5F2A-395C-174F-9751-EB9445AAECB3}"/>
              </a:ext>
            </a:extLst>
          </p:cNvPr>
          <p:cNvSpPr>
            <a:spLocks noGrp="1"/>
          </p:cNvSpPr>
          <p:nvPr>
            <p:ph type="title"/>
          </p:nvPr>
        </p:nvSpPr>
        <p:spPr>
          <a:xfrm>
            <a:off x="0" y="228600"/>
            <a:ext cx="9144000" cy="1143000"/>
          </a:xfrm>
        </p:spPr>
        <p:txBody>
          <a:bodyPr>
            <a:noAutofit/>
          </a:bodyPr>
          <a:lstStyle/>
          <a:p>
            <a:r>
              <a:rPr lang="en-US" sz="3600" dirty="0"/>
              <a:t>Example: NYT | For Each Word, Find the Corresponding Percent in “News” / “Other”</a:t>
            </a:r>
          </a:p>
        </p:txBody>
      </p:sp>
      <p:sp>
        <p:nvSpPr>
          <p:cNvPr id="4" name="Rectangle 3">
            <a:extLst>
              <a:ext uri="{FF2B5EF4-FFF2-40B4-BE49-F238E27FC236}">
                <a16:creationId xmlns:a16="http://schemas.microsoft.com/office/drawing/2014/main" id="{FE98AA98-CC22-C440-9415-48713D44F4EA}"/>
              </a:ext>
            </a:extLst>
          </p:cNvPr>
          <p:cNvSpPr/>
          <p:nvPr/>
        </p:nvSpPr>
        <p:spPr>
          <a:xfrm>
            <a:off x="457200" y="1676400"/>
            <a:ext cx="8212238" cy="4708981"/>
          </a:xfrm>
          <a:prstGeom prst="rect">
            <a:avLst/>
          </a:prstGeom>
        </p:spPr>
        <p:txBody>
          <a:bodyPr wrap="square">
            <a:spAutoFit/>
          </a:bodyPr>
          <a:lstStyle/>
          <a:p>
            <a:r>
              <a:rPr lang="en-US" sz="1200" dirty="0" err="1"/>
              <a:t>newsArticles</a:t>
            </a:r>
            <a:r>
              <a:rPr lang="en-US" sz="1200" dirty="0"/>
              <a:t> = </a:t>
            </a:r>
            <a:r>
              <a:rPr lang="en-US" sz="1200" dirty="0" err="1"/>
              <a:t>allNYTSearch</a:t>
            </a:r>
            <a:r>
              <a:rPr lang="en-US" sz="1200" dirty="0"/>
              <a:t> %&gt;% filter(</a:t>
            </a:r>
            <a:r>
              <a:rPr lang="en-US" sz="1200" dirty="0" err="1"/>
              <a:t>NewsOrOther</a:t>
            </a:r>
            <a:r>
              <a:rPr lang="en-US" sz="1200" dirty="0"/>
              <a:t> == "News")</a:t>
            </a:r>
          </a:p>
          <a:p>
            <a:r>
              <a:rPr lang="en-US" sz="1200" dirty="0" err="1"/>
              <a:t>otherArticles</a:t>
            </a:r>
            <a:r>
              <a:rPr lang="en-US" sz="1200" dirty="0"/>
              <a:t> = </a:t>
            </a:r>
            <a:r>
              <a:rPr lang="en-US" sz="1200" dirty="0" err="1"/>
              <a:t>allNYTSearch</a:t>
            </a:r>
            <a:r>
              <a:rPr lang="en-US" sz="1200" dirty="0"/>
              <a:t> %&gt;% filter(</a:t>
            </a:r>
            <a:r>
              <a:rPr lang="en-US" sz="1200" dirty="0" err="1"/>
              <a:t>NewsOrOther</a:t>
            </a:r>
            <a:r>
              <a:rPr lang="en-US" sz="1200" dirty="0"/>
              <a:t> == "Other")</a:t>
            </a:r>
          </a:p>
          <a:p>
            <a:endParaRPr lang="en-US" sz="1200" dirty="0"/>
          </a:p>
          <a:p>
            <a:r>
              <a:rPr lang="en-US" sz="1200" dirty="0" err="1"/>
              <a:t>numNewsArticles</a:t>
            </a:r>
            <a:r>
              <a:rPr lang="en-US" sz="1200" dirty="0"/>
              <a:t> = dim(</a:t>
            </a:r>
            <a:r>
              <a:rPr lang="en-US" sz="1200" dirty="0" err="1"/>
              <a:t>newsArticles</a:t>
            </a:r>
            <a:r>
              <a:rPr lang="en-US" sz="1200" dirty="0"/>
              <a:t>)[1]</a:t>
            </a:r>
          </a:p>
          <a:p>
            <a:r>
              <a:rPr lang="en-US" sz="1200" dirty="0" err="1"/>
              <a:t>numOtherArticles</a:t>
            </a:r>
            <a:r>
              <a:rPr lang="en-US" sz="1200" dirty="0"/>
              <a:t> = dim(</a:t>
            </a:r>
            <a:r>
              <a:rPr lang="en-US" sz="1200" dirty="0" err="1"/>
              <a:t>otherArticles</a:t>
            </a:r>
            <a:r>
              <a:rPr lang="en-US" sz="1200" dirty="0"/>
              <a:t>)[1]</a:t>
            </a:r>
          </a:p>
          <a:p>
            <a:endParaRPr lang="en-US" sz="1200" dirty="0"/>
          </a:p>
          <a:p>
            <a:endParaRPr lang="en-US" sz="1200" dirty="0"/>
          </a:p>
          <a:p>
            <a:r>
              <a:rPr lang="en-US" sz="1200" dirty="0" err="1"/>
              <a:t>thePercentHolderNews</a:t>
            </a:r>
            <a:r>
              <a:rPr lang="en-US" sz="1200" dirty="0"/>
              <a:t> = c()</a:t>
            </a:r>
          </a:p>
          <a:p>
            <a:r>
              <a:rPr lang="en-US" sz="1200" dirty="0" err="1"/>
              <a:t>thePercentHolderOther</a:t>
            </a:r>
            <a:r>
              <a:rPr lang="en-US" sz="1200" dirty="0"/>
              <a:t> = c()</a:t>
            </a:r>
          </a:p>
          <a:p>
            <a:endParaRPr lang="en-US" sz="1200" dirty="0"/>
          </a:p>
          <a:p>
            <a:r>
              <a:rPr lang="en-US" sz="1200" dirty="0"/>
              <a:t>for(</a:t>
            </a:r>
            <a:r>
              <a:rPr lang="en-US" sz="1200" dirty="0" err="1"/>
              <a:t>i</a:t>
            </a:r>
            <a:r>
              <a:rPr lang="en-US" sz="1200" dirty="0"/>
              <a:t> in 1 : length(</a:t>
            </a:r>
            <a:r>
              <a:rPr lang="en-US" sz="1200" dirty="0" err="1"/>
              <a:t>importantWords</a:t>
            </a:r>
            <a:r>
              <a:rPr lang="en-US" sz="1200" dirty="0"/>
              <a:t>))</a:t>
            </a:r>
          </a:p>
          <a:p>
            <a:r>
              <a:rPr lang="en-US" sz="1200" dirty="0"/>
              <a:t>{</a:t>
            </a:r>
          </a:p>
          <a:p>
            <a:r>
              <a:rPr lang="en-US" sz="1200" dirty="0"/>
              <a:t>  </a:t>
            </a:r>
            <a:r>
              <a:rPr lang="en-US" sz="1200" dirty="0" err="1"/>
              <a:t>numNews</a:t>
            </a:r>
            <a:r>
              <a:rPr lang="en-US" sz="1200" dirty="0"/>
              <a:t> = sum(</a:t>
            </a:r>
            <a:r>
              <a:rPr lang="en-US" sz="1200" dirty="0" err="1"/>
              <a:t>str_count</a:t>
            </a:r>
            <a:r>
              <a:rPr lang="en-US" sz="1200" dirty="0"/>
              <a:t>(</a:t>
            </a:r>
            <a:r>
              <a:rPr lang="en-US" sz="1200" dirty="0" err="1"/>
              <a:t>newsArticles$response.docs.headline.main</a:t>
            </a:r>
            <a:r>
              <a:rPr lang="en-US" sz="1200" dirty="0"/>
              <a:t>[-1],</a:t>
            </a:r>
            <a:r>
              <a:rPr lang="en-US" sz="1200" dirty="0" err="1"/>
              <a:t>importantWords</a:t>
            </a:r>
            <a:r>
              <a:rPr lang="en-US" sz="1200" dirty="0"/>
              <a:t>[</a:t>
            </a:r>
            <a:r>
              <a:rPr lang="en-US" sz="1200" dirty="0" err="1"/>
              <a:t>i</a:t>
            </a:r>
            <a:r>
              <a:rPr lang="en-US" sz="1200" dirty="0"/>
              <a:t>]))</a:t>
            </a:r>
          </a:p>
          <a:p>
            <a:r>
              <a:rPr lang="en-US" sz="1200" dirty="0"/>
              <a:t>  </a:t>
            </a:r>
            <a:r>
              <a:rPr lang="en-US" sz="1200" dirty="0" err="1"/>
              <a:t>numOther</a:t>
            </a:r>
            <a:r>
              <a:rPr lang="en-US" sz="1200" dirty="0"/>
              <a:t> = sum(</a:t>
            </a:r>
            <a:r>
              <a:rPr lang="en-US" sz="1200" dirty="0" err="1"/>
              <a:t>str_count</a:t>
            </a:r>
            <a:r>
              <a:rPr lang="en-US" sz="1200" dirty="0"/>
              <a:t>(</a:t>
            </a:r>
            <a:r>
              <a:rPr lang="en-US" sz="1200" dirty="0" err="1"/>
              <a:t>otherArticles$response.docs.headline.main</a:t>
            </a:r>
            <a:r>
              <a:rPr lang="en-US" sz="1200" dirty="0"/>
              <a:t>[-1],</a:t>
            </a:r>
            <a:r>
              <a:rPr lang="en-US" sz="1200" dirty="0" err="1"/>
              <a:t>importantWords</a:t>
            </a:r>
            <a:r>
              <a:rPr lang="en-US" sz="1200" dirty="0"/>
              <a:t>[</a:t>
            </a:r>
            <a:r>
              <a:rPr lang="en-US" sz="1200" dirty="0" err="1"/>
              <a:t>i</a:t>
            </a:r>
            <a:r>
              <a:rPr lang="en-US" sz="1200" dirty="0"/>
              <a:t>]))</a:t>
            </a:r>
          </a:p>
          <a:p>
            <a:r>
              <a:rPr lang="en-US" sz="1200" dirty="0"/>
              <a:t> </a:t>
            </a:r>
          </a:p>
          <a:p>
            <a:r>
              <a:rPr lang="en-US" sz="1200" dirty="0"/>
              <a:t>  </a:t>
            </a:r>
            <a:r>
              <a:rPr lang="en-US" sz="1200" dirty="0" err="1"/>
              <a:t>thePercentHolderNews</a:t>
            </a:r>
            <a:r>
              <a:rPr lang="en-US" sz="1200" dirty="0"/>
              <a:t>[</a:t>
            </a:r>
            <a:r>
              <a:rPr lang="en-US" sz="1200" dirty="0" err="1"/>
              <a:t>i</a:t>
            </a:r>
            <a:r>
              <a:rPr lang="en-US" sz="1200" dirty="0"/>
              <a:t>] = </a:t>
            </a:r>
            <a:r>
              <a:rPr lang="en-US" sz="1200" dirty="0" err="1"/>
              <a:t>numNews</a:t>
            </a:r>
            <a:r>
              <a:rPr lang="en-US" sz="1200" dirty="0"/>
              <a:t> / </a:t>
            </a:r>
            <a:r>
              <a:rPr lang="en-US" sz="1200" dirty="0" err="1"/>
              <a:t>numNewsArticles</a:t>
            </a:r>
            <a:endParaRPr lang="en-US" sz="1200" dirty="0"/>
          </a:p>
          <a:p>
            <a:r>
              <a:rPr lang="en-US" sz="1200" dirty="0"/>
              <a:t>  </a:t>
            </a:r>
            <a:r>
              <a:rPr lang="en-US" sz="1200" dirty="0" err="1"/>
              <a:t>thePercentHolderOther</a:t>
            </a:r>
            <a:r>
              <a:rPr lang="en-US" sz="1200" dirty="0"/>
              <a:t>[</a:t>
            </a:r>
            <a:r>
              <a:rPr lang="en-US" sz="1200" dirty="0" err="1"/>
              <a:t>i</a:t>
            </a:r>
            <a:r>
              <a:rPr lang="en-US" sz="1200" dirty="0"/>
              <a:t>] = </a:t>
            </a:r>
            <a:r>
              <a:rPr lang="en-US" sz="1200" dirty="0" err="1"/>
              <a:t>numOther</a:t>
            </a:r>
            <a:r>
              <a:rPr lang="en-US" sz="1200" dirty="0"/>
              <a:t> / </a:t>
            </a:r>
            <a:r>
              <a:rPr lang="en-US" sz="1200" dirty="0" err="1"/>
              <a:t>numOtherArticles</a:t>
            </a:r>
            <a:endParaRPr lang="en-US" sz="1200" dirty="0"/>
          </a:p>
          <a:p>
            <a:r>
              <a:rPr lang="en-US" sz="1200" dirty="0"/>
              <a:t>  </a:t>
            </a:r>
          </a:p>
          <a:p>
            <a:r>
              <a:rPr lang="en-US" sz="1200" dirty="0"/>
              <a:t>  </a:t>
            </a:r>
            <a:r>
              <a:rPr lang="en-US" sz="1200" dirty="0" err="1"/>
              <a:t>thePercentHolderNews</a:t>
            </a:r>
            <a:endParaRPr lang="en-US" sz="1200" dirty="0"/>
          </a:p>
          <a:p>
            <a:r>
              <a:rPr lang="en-US" sz="1200" dirty="0"/>
              <a:t>  </a:t>
            </a:r>
            <a:r>
              <a:rPr lang="en-US" sz="1200" dirty="0" err="1"/>
              <a:t>thePercentHolderOther</a:t>
            </a:r>
            <a:endParaRPr lang="en-US" sz="1200" dirty="0"/>
          </a:p>
          <a:p>
            <a:r>
              <a:rPr lang="en-US" sz="1200" dirty="0"/>
              <a:t>  </a:t>
            </a:r>
          </a:p>
          <a:p>
            <a:r>
              <a:rPr lang="en-US" sz="1200" dirty="0"/>
              <a:t>}</a:t>
            </a:r>
          </a:p>
          <a:p>
            <a:endParaRPr lang="en-US" sz="1200" dirty="0"/>
          </a:p>
          <a:p>
            <a:r>
              <a:rPr lang="en-US" sz="1200" dirty="0" err="1"/>
              <a:t>thePercentHolderNews</a:t>
            </a:r>
            <a:endParaRPr lang="en-US" sz="1200" dirty="0"/>
          </a:p>
          <a:p>
            <a:r>
              <a:rPr lang="en-US" sz="1200" dirty="0" err="1"/>
              <a:t>thePercentHolderOther</a:t>
            </a:r>
            <a:endParaRPr lang="en-US" sz="1200" dirty="0"/>
          </a:p>
        </p:txBody>
      </p:sp>
    </p:spTree>
    <p:extLst>
      <p:ext uri="{BB962C8B-B14F-4D97-AF65-F5344CB8AC3E}">
        <p14:creationId xmlns:p14="http://schemas.microsoft.com/office/powerpoint/2010/main" val="11897915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5139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C5F2A-395C-174F-9751-EB9445AAECB3}"/>
              </a:ext>
            </a:extLst>
          </p:cNvPr>
          <p:cNvSpPr>
            <a:spLocks noGrp="1"/>
          </p:cNvSpPr>
          <p:nvPr>
            <p:ph type="title"/>
          </p:nvPr>
        </p:nvSpPr>
        <p:spPr>
          <a:xfrm>
            <a:off x="0" y="228600"/>
            <a:ext cx="9144000" cy="1143000"/>
          </a:xfrm>
        </p:spPr>
        <p:txBody>
          <a:bodyPr>
            <a:noAutofit/>
          </a:bodyPr>
          <a:lstStyle/>
          <a:p>
            <a:r>
              <a:rPr lang="en-US" sz="3600" dirty="0"/>
              <a:t>Example: NYT | Classify</a:t>
            </a:r>
          </a:p>
        </p:txBody>
      </p:sp>
      <p:sp>
        <p:nvSpPr>
          <p:cNvPr id="4" name="Rectangle 3">
            <a:extLst>
              <a:ext uri="{FF2B5EF4-FFF2-40B4-BE49-F238E27FC236}">
                <a16:creationId xmlns:a16="http://schemas.microsoft.com/office/drawing/2014/main" id="{FE98AA98-CC22-C440-9415-48713D44F4EA}"/>
              </a:ext>
            </a:extLst>
          </p:cNvPr>
          <p:cNvSpPr/>
          <p:nvPr/>
        </p:nvSpPr>
        <p:spPr>
          <a:xfrm>
            <a:off x="465881" y="3048000"/>
            <a:ext cx="8212238" cy="1384995"/>
          </a:xfrm>
          <a:prstGeom prst="rect">
            <a:avLst/>
          </a:prstGeom>
        </p:spPr>
        <p:txBody>
          <a:bodyPr wrap="square">
            <a:spAutoFit/>
          </a:bodyPr>
          <a:lstStyle/>
          <a:p>
            <a:r>
              <a:rPr lang="en-US" sz="1200" dirty="0" err="1"/>
              <a:t>classifiedAs</a:t>
            </a:r>
            <a:r>
              <a:rPr lang="en-US" sz="1200" dirty="0"/>
              <a:t> = </a:t>
            </a:r>
            <a:r>
              <a:rPr lang="en-US" sz="1200" dirty="0" err="1"/>
              <a:t>if_else</a:t>
            </a:r>
            <a:r>
              <a:rPr lang="en-US" sz="1200" dirty="0"/>
              <a:t>(sum(</a:t>
            </a:r>
            <a:r>
              <a:rPr lang="en-US" sz="1200" dirty="0" err="1"/>
              <a:t>thePercentHolderNews</a:t>
            </a:r>
            <a:r>
              <a:rPr lang="en-US" sz="1200" dirty="0"/>
              <a:t>)&gt;sum(</a:t>
            </a:r>
            <a:r>
              <a:rPr lang="en-US" sz="1200" dirty="0" err="1"/>
              <a:t>thePercentHolderOther</a:t>
            </a:r>
            <a:r>
              <a:rPr lang="en-US" sz="1200" dirty="0"/>
              <a:t>),"</a:t>
            </a:r>
            <a:r>
              <a:rPr lang="en-US" sz="1200" dirty="0" err="1"/>
              <a:t>News","Other</a:t>
            </a:r>
            <a:r>
              <a:rPr lang="en-US" sz="1200" dirty="0"/>
              <a:t>")</a:t>
            </a:r>
          </a:p>
          <a:p>
            <a:r>
              <a:rPr lang="en-US" sz="1200" dirty="0"/>
              <a:t>sum(</a:t>
            </a:r>
            <a:r>
              <a:rPr lang="en-US" sz="1200" dirty="0" err="1"/>
              <a:t>thePercentHolderNews</a:t>
            </a:r>
            <a:r>
              <a:rPr lang="en-US" sz="1200" dirty="0"/>
              <a:t>)</a:t>
            </a:r>
          </a:p>
          <a:p>
            <a:r>
              <a:rPr lang="en-US" sz="1200" dirty="0"/>
              <a:t>sum(</a:t>
            </a:r>
            <a:r>
              <a:rPr lang="en-US" sz="1200" dirty="0" err="1"/>
              <a:t>thePercentHolderOther</a:t>
            </a:r>
            <a:r>
              <a:rPr lang="en-US" sz="1200" dirty="0"/>
              <a:t>)</a:t>
            </a:r>
          </a:p>
          <a:p>
            <a:endParaRPr lang="en-US" sz="1200" dirty="0"/>
          </a:p>
          <a:p>
            <a:r>
              <a:rPr lang="en-US" sz="1200" dirty="0"/>
              <a:t>Result = </a:t>
            </a:r>
            <a:r>
              <a:rPr lang="en-US" sz="1200" dirty="0" err="1"/>
              <a:t>str_c</a:t>
            </a:r>
            <a:r>
              <a:rPr lang="en-US" sz="1200" dirty="0"/>
              <a:t>("The article was classified as ", </a:t>
            </a:r>
            <a:r>
              <a:rPr lang="en-US" sz="1200" dirty="0" err="1"/>
              <a:t>classifiedAs</a:t>
            </a:r>
            <a:r>
              <a:rPr lang="en-US" sz="1200" dirty="0"/>
              <a:t>, " with a News score of: ",round(sum(</a:t>
            </a:r>
            <a:r>
              <a:rPr lang="en-US" sz="1200" dirty="0" err="1"/>
              <a:t>thePercentHolderNews</a:t>
            </a:r>
            <a:r>
              <a:rPr lang="en-US" sz="1200" dirty="0"/>
              <a:t>),4), " and an Other score of: ", round(sum(</a:t>
            </a:r>
            <a:r>
              <a:rPr lang="en-US" sz="1200" dirty="0" err="1"/>
              <a:t>thePercentHolderOther</a:t>
            </a:r>
            <a:r>
              <a:rPr lang="en-US" sz="1200" dirty="0"/>
              <a:t>),4), ".") </a:t>
            </a:r>
          </a:p>
          <a:p>
            <a:r>
              <a:rPr lang="en-US" sz="1200" dirty="0"/>
              <a:t>Result</a:t>
            </a:r>
          </a:p>
        </p:txBody>
      </p:sp>
    </p:spTree>
    <p:extLst>
      <p:ext uri="{BB962C8B-B14F-4D97-AF65-F5344CB8AC3E}">
        <p14:creationId xmlns:p14="http://schemas.microsoft.com/office/powerpoint/2010/main" val="28603682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C5F2A-395C-174F-9751-EB9445AAECB3}"/>
              </a:ext>
            </a:extLst>
          </p:cNvPr>
          <p:cNvSpPr>
            <a:spLocks noGrp="1"/>
          </p:cNvSpPr>
          <p:nvPr>
            <p:ph type="title"/>
          </p:nvPr>
        </p:nvSpPr>
        <p:spPr>
          <a:xfrm>
            <a:off x="0" y="228600"/>
            <a:ext cx="9144000" cy="1143000"/>
          </a:xfrm>
        </p:spPr>
        <p:txBody>
          <a:bodyPr>
            <a:noAutofit/>
          </a:bodyPr>
          <a:lstStyle/>
          <a:p>
            <a:r>
              <a:rPr lang="en-US" sz="3600" dirty="0"/>
              <a:t>Example: NYT | Visualize</a:t>
            </a:r>
          </a:p>
        </p:txBody>
      </p:sp>
      <p:sp>
        <p:nvSpPr>
          <p:cNvPr id="4" name="Rectangle 3">
            <a:extLst>
              <a:ext uri="{FF2B5EF4-FFF2-40B4-BE49-F238E27FC236}">
                <a16:creationId xmlns:a16="http://schemas.microsoft.com/office/drawing/2014/main" id="{FE98AA98-CC22-C440-9415-48713D44F4EA}"/>
              </a:ext>
            </a:extLst>
          </p:cNvPr>
          <p:cNvSpPr/>
          <p:nvPr/>
        </p:nvSpPr>
        <p:spPr>
          <a:xfrm>
            <a:off x="465881" y="3048000"/>
            <a:ext cx="8212238" cy="1569660"/>
          </a:xfrm>
          <a:prstGeom prst="rect">
            <a:avLst/>
          </a:prstGeom>
        </p:spPr>
        <p:txBody>
          <a:bodyPr wrap="square">
            <a:spAutoFit/>
          </a:bodyPr>
          <a:lstStyle/>
          <a:p>
            <a:r>
              <a:rPr lang="en-US" sz="1200" dirty="0" err="1"/>
              <a:t>articleStats</a:t>
            </a:r>
            <a:r>
              <a:rPr lang="en-US" sz="1200" dirty="0"/>
              <a:t> = </a:t>
            </a:r>
            <a:r>
              <a:rPr lang="en-US" sz="1200" dirty="0" err="1"/>
              <a:t>data.frame</a:t>
            </a:r>
            <a:r>
              <a:rPr lang="en-US" sz="1200" dirty="0"/>
              <a:t>(Word = </a:t>
            </a:r>
            <a:r>
              <a:rPr lang="en-US" sz="1200" dirty="0" err="1"/>
              <a:t>importantWords</a:t>
            </a:r>
            <a:r>
              <a:rPr lang="en-US" sz="1200" dirty="0"/>
              <a:t>, </a:t>
            </a:r>
            <a:r>
              <a:rPr lang="en-US" sz="1200" dirty="0" err="1"/>
              <a:t>newsScore</a:t>
            </a:r>
            <a:r>
              <a:rPr lang="en-US" sz="1200" dirty="0"/>
              <a:t> = </a:t>
            </a:r>
            <a:r>
              <a:rPr lang="en-US" sz="1200" dirty="0" err="1"/>
              <a:t>thePercentHolderNews</a:t>
            </a:r>
            <a:r>
              <a:rPr lang="en-US" sz="1200" dirty="0"/>
              <a:t>, </a:t>
            </a:r>
            <a:r>
              <a:rPr lang="en-US" sz="1200" dirty="0" err="1"/>
              <a:t>otherScore</a:t>
            </a:r>
            <a:r>
              <a:rPr lang="en-US" sz="1200" dirty="0"/>
              <a:t> = </a:t>
            </a:r>
            <a:r>
              <a:rPr lang="en-US" sz="1200" dirty="0" err="1"/>
              <a:t>thePercentHolderOther</a:t>
            </a:r>
            <a:r>
              <a:rPr lang="en-US" sz="1200" dirty="0"/>
              <a:t>)</a:t>
            </a:r>
          </a:p>
          <a:p>
            <a:endParaRPr lang="en-US" sz="1200" dirty="0"/>
          </a:p>
          <a:p>
            <a:r>
              <a:rPr lang="en-US" sz="1200" dirty="0" err="1"/>
              <a:t>articleStats</a:t>
            </a:r>
            <a:r>
              <a:rPr lang="en-US" sz="1200" dirty="0"/>
              <a:t>[,c(2,3)] %&gt;% gather(</a:t>
            </a:r>
            <a:r>
              <a:rPr lang="en-US" sz="1200" dirty="0" err="1"/>
              <a:t>Type,Percent</a:t>
            </a:r>
            <a:r>
              <a:rPr lang="en-US" sz="1200" dirty="0"/>
              <a:t>) %&gt;% mutate(Word = rep(articleStats$Word,2)) %&gt;% </a:t>
            </a:r>
            <a:r>
              <a:rPr lang="en-US" sz="1200" dirty="0" err="1"/>
              <a:t>ggplot</a:t>
            </a:r>
            <a:r>
              <a:rPr lang="en-US" sz="1200" dirty="0"/>
              <a:t>(</a:t>
            </a:r>
            <a:r>
              <a:rPr lang="en-US" sz="1200" dirty="0" err="1"/>
              <a:t>aes</a:t>
            </a:r>
            <a:r>
              <a:rPr lang="en-US" sz="1200" dirty="0"/>
              <a:t>(y = Percent, x = Type, fill = Word)) + </a:t>
            </a:r>
            <a:r>
              <a:rPr lang="en-US" sz="1200" dirty="0" err="1"/>
              <a:t>geom_col</a:t>
            </a:r>
            <a:r>
              <a:rPr lang="en-US" sz="1200" dirty="0"/>
              <a:t>()</a:t>
            </a:r>
          </a:p>
          <a:p>
            <a:endParaRPr lang="en-US" sz="1200" dirty="0"/>
          </a:p>
          <a:p>
            <a:r>
              <a:rPr lang="en-US" sz="1200" dirty="0" err="1"/>
              <a:t>articleStats</a:t>
            </a:r>
            <a:r>
              <a:rPr lang="en-US" sz="1200" dirty="0"/>
              <a:t>[,c(2,3)] %&gt;% gather(</a:t>
            </a:r>
            <a:r>
              <a:rPr lang="en-US" sz="1200" dirty="0" err="1"/>
              <a:t>Type,Percent</a:t>
            </a:r>
            <a:r>
              <a:rPr lang="en-US" sz="1200" dirty="0"/>
              <a:t>) %&gt;% mutate(Word = rep(articleStats$Word,2)) %&gt;% </a:t>
            </a:r>
            <a:r>
              <a:rPr lang="en-US" sz="1200" dirty="0" err="1"/>
              <a:t>ggplot</a:t>
            </a:r>
            <a:r>
              <a:rPr lang="en-US" sz="1200" dirty="0"/>
              <a:t>(</a:t>
            </a:r>
            <a:r>
              <a:rPr lang="en-US" sz="1200" dirty="0" err="1"/>
              <a:t>aes</a:t>
            </a:r>
            <a:r>
              <a:rPr lang="en-US" sz="1200" dirty="0"/>
              <a:t>(y = Percent, x = Type, fill = Word)) + </a:t>
            </a:r>
            <a:r>
              <a:rPr lang="en-US" sz="1200" dirty="0" err="1"/>
              <a:t>geom_col</a:t>
            </a:r>
            <a:r>
              <a:rPr lang="en-US" sz="1200" dirty="0"/>
              <a:t>() + </a:t>
            </a:r>
            <a:r>
              <a:rPr lang="en-US" sz="1200" dirty="0" err="1"/>
              <a:t>facet_wrap</a:t>
            </a:r>
            <a:r>
              <a:rPr lang="en-US" sz="1200" dirty="0"/>
              <a:t>(~Word)</a:t>
            </a:r>
          </a:p>
        </p:txBody>
      </p:sp>
    </p:spTree>
    <p:extLst>
      <p:ext uri="{BB962C8B-B14F-4D97-AF65-F5344CB8AC3E}">
        <p14:creationId xmlns:p14="http://schemas.microsoft.com/office/powerpoint/2010/main" val="25153463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44842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7772400" cy="900546"/>
          </a:xfrm>
        </p:spPr>
        <p:txBody>
          <a:bodyPr/>
          <a:lstStyle/>
          <a:p>
            <a:r>
              <a:rPr lang="en-US" sz="3900" dirty="0"/>
              <a:t>For Live Session</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9339151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6906F-0AB2-2645-922C-8D886D0DF385}"/>
              </a:ext>
            </a:extLst>
          </p:cNvPr>
          <p:cNvSpPr>
            <a:spLocks noGrp="1"/>
          </p:cNvSpPr>
          <p:nvPr>
            <p:ph type="title"/>
          </p:nvPr>
        </p:nvSpPr>
        <p:spPr/>
        <p:txBody>
          <a:bodyPr/>
          <a:lstStyle/>
          <a:p>
            <a:r>
              <a:rPr lang="en-US" dirty="0"/>
              <a:t>For Live Session</a:t>
            </a:r>
          </a:p>
        </p:txBody>
      </p:sp>
      <p:sp>
        <p:nvSpPr>
          <p:cNvPr id="3" name="Content Placeholder 2">
            <a:extLst>
              <a:ext uri="{FF2B5EF4-FFF2-40B4-BE49-F238E27FC236}">
                <a16:creationId xmlns:a16="http://schemas.microsoft.com/office/drawing/2014/main" id="{5B98A395-C6AC-EF46-B7C5-F8248870EAB5}"/>
              </a:ext>
            </a:extLst>
          </p:cNvPr>
          <p:cNvSpPr>
            <a:spLocks noGrp="1"/>
          </p:cNvSpPr>
          <p:nvPr>
            <p:ph idx="1"/>
          </p:nvPr>
        </p:nvSpPr>
        <p:spPr>
          <a:xfrm>
            <a:off x="304800" y="1371600"/>
            <a:ext cx="8382000" cy="5410200"/>
          </a:xfrm>
        </p:spPr>
        <p:txBody>
          <a:bodyPr/>
          <a:lstStyle/>
          <a:p>
            <a:pPr marL="0" indent="0">
              <a:buNone/>
            </a:pPr>
            <a:r>
              <a:rPr lang="en-US" sz="1200" dirty="0"/>
              <a:t>1. On 3-5 PowerPoint slides and using the NTYFlight13 datasets, complete Exercises 1 – 5 from the Wickham text.  </a:t>
            </a:r>
          </a:p>
          <a:p>
            <a:pPr marL="0" indent="0">
              <a:buNone/>
            </a:pPr>
            <a:endParaRPr lang="en-US" sz="1200" dirty="0"/>
          </a:p>
          <a:p>
            <a:pPr marL="0" indent="0">
              <a:buNone/>
            </a:pPr>
            <a:r>
              <a:rPr lang="en-US" sz="1200" dirty="0"/>
              <a:t>2. Using the sentences dataset from </a:t>
            </a:r>
            <a:r>
              <a:rPr lang="en-US" sz="1200" dirty="0" err="1"/>
              <a:t>stringr</a:t>
            </a:r>
            <a:r>
              <a:rPr lang="en-US" sz="1200" dirty="0"/>
              <a:t> (that we used in this Unit) find all contractions and separate out the pieces before and after the apostrophe. Make a bar plot showing the frequency of the piece after the contraction.  </a:t>
            </a:r>
          </a:p>
          <a:p>
            <a:pPr marL="0" indent="0">
              <a:buNone/>
            </a:pPr>
            <a:endParaRPr lang="en-US" sz="1200" dirty="0"/>
          </a:p>
          <a:p>
            <a:pPr marL="0" indent="0">
              <a:buNone/>
            </a:pPr>
            <a:r>
              <a:rPr lang="en-US" sz="1200" dirty="0"/>
              <a:t>3. Using the NYT dataset from the last example, create an additional visualization.  Bonus: If you have time, improve the classifier if you have an idea of how to do so.  </a:t>
            </a:r>
          </a:p>
          <a:p>
            <a:pPr marL="0" indent="0">
              <a:buNone/>
            </a:pPr>
            <a:endParaRPr lang="en-US" sz="1200" dirty="0"/>
          </a:p>
          <a:p>
            <a:pPr marL="0" indent="0">
              <a:buNone/>
            </a:pPr>
            <a:r>
              <a:rPr lang="en-US" sz="1200" dirty="0"/>
              <a:t>3b. adapt the NYT code to first remove the article that is being classified from the article that are being searched through to derive the </a:t>
            </a:r>
            <a:r>
              <a:rPr lang="en-US" sz="1200" dirty="0" err="1"/>
              <a:t>percents</a:t>
            </a:r>
            <a:r>
              <a:rPr lang="en-US" sz="1200" dirty="0"/>
              <a:t>.  For instance, if the word “Palm” is only in the article we are trying to classify (let’s say it was an ”Other” article), it would not be fair to use that article in the classification process.  </a:t>
            </a:r>
          </a:p>
          <a:p>
            <a:pPr marL="0" indent="0">
              <a:buNone/>
            </a:pPr>
            <a:endParaRPr lang="en-US" sz="1200" dirty="0"/>
          </a:p>
          <a:p>
            <a:pPr marL="0" indent="0">
              <a:buNone/>
            </a:pPr>
            <a:r>
              <a:rPr lang="en-US" sz="1200" dirty="0"/>
              <a:t>4. Use the Twitter API to download tweets and analyze the frequency of positive and negative words to judge sentiment.  You will need the </a:t>
            </a:r>
            <a:r>
              <a:rPr lang="en-US" sz="1200" dirty="0" err="1"/>
              <a:t>tidytext</a:t>
            </a:r>
            <a:r>
              <a:rPr lang="en-US" sz="1200" dirty="0"/>
              <a:t> package and you can get a list of words that have been tagged as positive and negative using the function call </a:t>
            </a:r>
            <a:r>
              <a:rPr lang="en-US" sz="1200" dirty="0" err="1"/>
              <a:t>get_sentiment</a:t>
            </a:r>
            <a:r>
              <a:rPr lang="en-US" sz="1200" dirty="0"/>
              <a:t>(“</a:t>
            </a:r>
            <a:r>
              <a:rPr lang="en-US" sz="1200" dirty="0" err="1"/>
              <a:t>bing</a:t>
            </a:r>
            <a:r>
              <a:rPr lang="en-US" sz="1200" dirty="0"/>
              <a:t>”). </a:t>
            </a:r>
            <a:r>
              <a:rPr lang="en-US" sz="1200" dirty="0">
                <a:hlinkClick r:id="rId2"/>
              </a:rPr>
              <a:t>https://www.tidytextmining.com/sentiment.html</a:t>
            </a:r>
            <a:r>
              <a:rPr lang="en-US" sz="1200" dirty="0"/>
              <a:t>  You may choose the population of tweets you want to assess.  Examples would be: a) the last 24 hours  b) from the time of Hurricane Katrina c) from two Norman, OK and Austin Texas after the Texas / OU game, etc.  </a:t>
            </a:r>
          </a:p>
          <a:p>
            <a:pPr marL="0" indent="0">
              <a:buNone/>
            </a:pPr>
            <a:r>
              <a:rPr lang="en-US" sz="1200" dirty="0"/>
              <a:t>helpful </a:t>
            </a:r>
            <a:r>
              <a:rPr lang="en-US" sz="1200" dirty="0" err="1"/>
              <a:t>twitteR</a:t>
            </a:r>
            <a:r>
              <a:rPr lang="en-US" sz="1200" dirty="0"/>
              <a:t> functions are: </a:t>
            </a:r>
            <a:r>
              <a:rPr lang="en-US" sz="1200" dirty="0" err="1"/>
              <a:t>searchTwitter</a:t>
            </a:r>
            <a:r>
              <a:rPr lang="en-US" sz="1200" dirty="0"/>
              <a:t>(), </a:t>
            </a:r>
            <a:r>
              <a:rPr lang="en-US" sz="1200" dirty="0" err="1"/>
              <a:t>twListToDF</a:t>
            </a:r>
            <a:r>
              <a:rPr lang="en-US" sz="1200" dirty="0"/>
              <a:t>(), </a:t>
            </a:r>
            <a:r>
              <a:rPr lang="en-US" sz="1200" dirty="0" err="1"/>
              <a:t>availableTrendLocations</a:t>
            </a:r>
            <a:r>
              <a:rPr lang="en-US" sz="1200" dirty="0"/>
              <a:t>()</a:t>
            </a:r>
          </a:p>
          <a:p>
            <a:pPr marL="0" indent="0">
              <a:buNone/>
            </a:pPr>
            <a:r>
              <a:rPr lang="en-US" sz="1200" dirty="0">
                <a:hlinkClick r:id="rId3"/>
              </a:rPr>
              <a:t>https://www.rdocumentation.org/packages/twitteR/versions/1.1.9/topics/searchTwitter</a:t>
            </a:r>
            <a:endParaRPr lang="en-US" sz="1200" dirty="0"/>
          </a:p>
          <a:p>
            <a:pPr marL="0" indent="0">
              <a:buNone/>
            </a:pPr>
            <a:r>
              <a:rPr lang="en-US" sz="1200" dirty="0"/>
              <a:t>b = </a:t>
            </a:r>
            <a:r>
              <a:rPr lang="en-US" sz="1200" dirty="0" err="1"/>
              <a:t>searchTwitter</a:t>
            </a:r>
            <a:r>
              <a:rPr lang="en-US" sz="1200" dirty="0"/>
              <a:t>('Cowboys', geocode='32.7767,-96.7970,10mi’) #Dallas Cowboys in with 10 miles of Dallas)</a:t>
            </a:r>
          </a:p>
          <a:p>
            <a:pPr marL="0" indent="0">
              <a:buNone/>
            </a:pPr>
            <a:r>
              <a:rPr lang="en-US" sz="1200" dirty="0"/>
              <a:t>Dallas is geocode='32.7767,-96.7970,10mi  You can find other geocodes with a simple Google look up.  </a:t>
            </a:r>
          </a:p>
          <a:p>
            <a:pPr marL="0" indent="0">
              <a:buNone/>
            </a:pPr>
            <a:endParaRPr lang="en-US" sz="1400" dirty="0"/>
          </a:p>
          <a:p>
            <a:pPr marL="0" indent="0">
              <a:buNone/>
            </a:pPr>
            <a:endParaRPr lang="en-US" dirty="0"/>
          </a:p>
        </p:txBody>
      </p:sp>
    </p:spTree>
    <p:extLst>
      <p:ext uri="{BB962C8B-B14F-4D97-AF65-F5344CB8AC3E}">
        <p14:creationId xmlns:p14="http://schemas.microsoft.com/office/powerpoint/2010/main" val="77939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7F8CA-BB14-9945-A36A-D52CAA14F1E1}"/>
              </a:ext>
            </a:extLst>
          </p:cNvPr>
          <p:cNvSpPr>
            <a:spLocks noGrp="1"/>
          </p:cNvSpPr>
          <p:nvPr>
            <p:ph type="title"/>
          </p:nvPr>
        </p:nvSpPr>
        <p:spPr>
          <a:xfrm>
            <a:off x="0" y="228600"/>
            <a:ext cx="9144000" cy="1143000"/>
          </a:xfrm>
        </p:spPr>
        <p:txBody>
          <a:bodyPr/>
          <a:lstStyle/>
          <a:p>
            <a:r>
              <a:rPr lang="en-US" sz="3600" dirty="0"/>
              <a:t>Example: Right Join| merge, </a:t>
            </a:r>
            <a:r>
              <a:rPr lang="en-US" sz="3600" dirty="0" err="1"/>
              <a:t>right_join</a:t>
            </a:r>
            <a:r>
              <a:rPr lang="en-US" sz="3600" dirty="0"/>
              <a:t>()</a:t>
            </a:r>
          </a:p>
        </p:txBody>
      </p:sp>
      <p:pic>
        <p:nvPicPr>
          <p:cNvPr id="4" name="Picture 3">
            <a:extLst>
              <a:ext uri="{FF2B5EF4-FFF2-40B4-BE49-F238E27FC236}">
                <a16:creationId xmlns:a16="http://schemas.microsoft.com/office/drawing/2014/main" id="{253A2E46-8D05-474C-9364-0A756C50F2B9}"/>
              </a:ext>
            </a:extLst>
          </p:cNvPr>
          <p:cNvPicPr>
            <a:picLocks noChangeAspect="1"/>
          </p:cNvPicPr>
          <p:nvPr/>
        </p:nvPicPr>
        <p:blipFill>
          <a:blip r:embed="rId2"/>
          <a:stretch>
            <a:fillRect/>
          </a:stretch>
        </p:blipFill>
        <p:spPr>
          <a:xfrm>
            <a:off x="1137248" y="1481560"/>
            <a:ext cx="2520352" cy="2176042"/>
          </a:xfrm>
          <a:prstGeom prst="rect">
            <a:avLst/>
          </a:prstGeom>
        </p:spPr>
      </p:pic>
      <p:pic>
        <p:nvPicPr>
          <p:cNvPr id="5" name="Picture 4">
            <a:extLst>
              <a:ext uri="{FF2B5EF4-FFF2-40B4-BE49-F238E27FC236}">
                <a16:creationId xmlns:a16="http://schemas.microsoft.com/office/drawing/2014/main" id="{04B55B99-4C80-7548-A65A-52059FB6D919}"/>
              </a:ext>
            </a:extLst>
          </p:cNvPr>
          <p:cNvPicPr>
            <a:picLocks noChangeAspect="1"/>
          </p:cNvPicPr>
          <p:nvPr/>
        </p:nvPicPr>
        <p:blipFill>
          <a:blip r:embed="rId3"/>
          <a:stretch>
            <a:fillRect/>
          </a:stretch>
        </p:blipFill>
        <p:spPr>
          <a:xfrm>
            <a:off x="5029200" y="1481559"/>
            <a:ext cx="2376138" cy="2176042"/>
          </a:xfrm>
          <a:prstGeom prst="rect">
            <a:avLst/>
          </a:prstGeom>
        </p:spPr>
      </p:pic>
      <p:sp>
        <p:nvSpPr>
          <p:cNvPr id="3" name="TextBox 2">
            <a:extLst>
              <a:ext uri="{FF2B5EF4-FFF2-40B4-BE49-F238E27FC236}">
                <a16:creationId xmlns:a16="http://schemas.microsoft.com/office/drawing/2014/main" id="{8DAD2015-F609-2B4C-8A67-E3BD5A7BEAFF}"/>
              </a:ext>
            </a:extLst>
          </p:cNvPr>
          <p:cNvSpPr txBox="1"/>
          <p:nvPr/>
        </p:nvSpPr>
        <p:spPr>
          <a:xfrm>
            <a:off x="457200" y="3657600"/>
            <a:ext cx="8458200" cy="1477328"/>
          </a:xfrm>
          <a:prstGeom prst="rect">
            <a:avLst/>
          </a:prstGeom>
          <a:noFill/>
        </p:spPr>
        <p:txBody>
          <a:bodyPr wrap="square" rtlCol="0">
            <a:spAutoFit/>
          </a:bodyPr>
          <a:lstStyle/>
          <a:p>
            <a:r>
              <a:rPr lang="en-US" b="1" dirty="0"/>
              <a:t>Right Join</a:t>
            </a:r>
            <a:r>
              <a:rPr lang="en-US" dirty="0"/>
              <a:t>: matches pairs of observations in the “right” dataset that have a match in the “left” dataset and fills in NAs when no matches exist.  For example, every observation in the df2 (“right”) dataset is matched with a corresponding observation in df2 (“left”) dataset and Course values for 99999 and 11111 are imputed with NAs.   </a:t>
            </a:r>
          </a:p>
        </p:txBody>
      </p:sp>
      <p:sp>
        <p:nvSpPr>
          <p:cNvPr id="6" name="Rectangle 5">
            <a:extLst>
              <a:ext uri="{FF2B5EF4-FFF2-40B4-BE49-F238E27FC236}">
                <a16:creationId xmlns:a16="http://schemas.microsoft.com/office/drawing/2014/main" id="{7C22DE74-FEC0-3446-95E0-3B732E25D01A}"/>
              </a:ext>
            </a:extLst>
          </p:cNvPr>
          <p:cNvSpPr/>
          <p:nvPr/>
        </p:nvSpPr>
        <p:spPr>
          <a:xfrm>
            <a:off x="464211" y="5318470"/>
            <a:ext cx="7010400" cy="738664"/>
          </a:xfrm>
          <a:prstGeom prst="rect">
            <a:avLst/>
          </a:prstGeom>
        </p:spPr>
        <p:txBody>
          <a:bodyPr wrap="square">
            <a:spAutoFit/>
          </a:bodyPr>
          <a:lstStyle/>
          <a:p>
            <a:r>
              <a:rPr lang="en-US" sz="1400" dirty="0"/>
              <a:t>#right join </a:t>
            </a:r>
          </a:p>
          <a:p>
            <a:r>
              <a:rPr lang="en-US" sz="1400" dirty="0"/>
              <a:t>merge(df1,df2, by = "Student_ID",</a:t>
            </a:r>
            <a:r>
              <a:rPr lang="en-US" sz="1400" dirty="0" err="1"/>
              <a:t>all.y</a:t>
            </a:r>
            <a:r>
              <a:rPr lang="en-US" sz="1400" dirty="0"/>
              <a:t> = TRUE)</a:t>
            </a:r>
          </a:p>
          <a:p>
            <a:r>
              <a:rPr lang="en-US" sz="1400" dirty="0" err="1"/>
              <a:t>right_join</a:t>
            </a:r>
            <a:r>
              <a:rPr lang="en-US" sz="1400" dirty="0"/>
              <a:t>(df1,df2, by = "</a:t>
            </a:r>
            <a:r>
              <a:rPr lang="en-US" sz="1400" dirty="0" err="1"/>
              <a:t>Student_ID</a:t>
            </a:r>
            <a:r>
              <a:rPr lang="en-US" sz="1400" dirty="0"/>
              <a:t>")</a:t>
            </a:r>
          </a:p>
        </p:txBody>
      </p:sp>
      <p:pic>
        <p:nvPicPr>
          <p:cNvPr id="8" name="Picture 7">
            <a:extLst>
              <a:ext uri="{FF2B5EF4-FFF2-40B4-BE49-F238E27FC236}">
                <a16:creationId xmlns:a16="http://schemas.microsoft.com/office/drawing/2014/main" id="{D93B3AFE-DB14-6F48-AE74-ED4799B7BA79}"/>
              </a:ext>
            </a:extLst>
          </p:cNvPr>
          <p:cNvPicPr>
            <a:picLocks noChangeAspect="1"/>
          </p:cNvPicPr>
          <p:nvPr/>
        </p:nvPicPr>
        <p:blipFill>
          <a:blip r:embed="rId4"/>
          <a:stretch>
            <a:fillRect/>
          </a:stretch>
        </p:blipFill>
        <p:spPr>
          <a:xfrm>
            <a:off x="5098473" y="5028050"/>
            <a:ext cx="2978727" cy="1677550"/>
          </a:xfrm>
          <a:prstGeom prst="rect">
            <a:avLst/>
          </a:prstGeom>
        </p:spPr>
      </p:pic>
    </p:spTree>
    <p:extLst>
      <p:ext uri="{BB962C8B-B14F-4D97-AF65-F5344CB8AC3E}">
        <p14:creationId xmlns:p14="http://schemas.microsoft.com/office/powerpoint/2010/main" val="13761812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017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7F8CA-BB14-9945-A36A-D52CAA14F1E1}"/>
              </a:ext>
            </a:extLst>
          </p:cNvPr>
          <p:cNvSpPr>
            <a:spLocks noGrp="1"/>
          </p:cNvSpPr>
          <p:nvPr>
            <p:ph type="title"/>
          </p:nvPr>
        </p:nvSpPr>
        <p:spPr>
          <a:xfrm>
            <a:off x="0" y="228600"/>
            <a:ext cx="9144000" cy="1143000"/>
          </a:xfrm>
        </p:spPr>
        <p:txBody>
          <a:bodyPr/>
          <a:lstStyle/>
          <a:p>
            <a:r>
              <a:rPr lang="en-US" sz="3600" dirty="0"/>
              <a:t>Example: Joins with Different Key Names</a:t>
            </a:r>
          </a:p>
        </p:txBody>
      </p:sp>
      <p:sp>
        <p:nvSpPr>
          <p:cNvPr id="7" name="Rectangle 6">
            <a:extLst>
              <a:ext uri="{FF2B5EF4-FFF2-40B4-BE49-F238E27FC236}">
                <a16:creationId xmlns:a16="http://schemas.microsoft.com/office/drawing/2014/main" id="{247BDCD5-B725-2D47-9F89-7918B8B5254F}"/>
              </a:ext>
            </a:extLst>
          </p:cNvPr>
          <p:cNvSpPr/>
          <p:nvPr/>
        </p:nvSpPr>
        <p:spPr>
          <a:xfrm>
            <a:off x="0" y="7143929"/>
            <a:ext cx="9144000" cy="938719"/>
          </a:xfrm>
          <a:prstGeom prst="rect">
            <a:avLst/>
          </a:prstGeom>
        </p:spPr>
        <p:txBody>
          <a:bodyPr wrap="square">
            <a:spAutoFit/>
          </a:bodyPr>
          <a:lstStyle/>
          <a:p>
            <a:r>
              <a:rPr lang="en-US" sz="1100" dirty="0"/>
              <a:t>#Different Column Names: </a:t>
            </a:r>
            <a:r>
              <a:rPr lang="en-US" sz="1100" dirty="0" err="1"/>
              <a:t>by.x</a:t>
            </a:r>
            <a:r>
              <a:rPr lang="en-US" sz="1100" dirty="0"/>
              <a:t> and </a:t>
            </a:r>
            <a:r>
              <a:rPr lang="en-US" sz="1100" dirty="0" err="1"/>
              <a:t>by.y</a:t>
            </a:r>
            <a:endParaRPr lang="en-US" sz="1100" dirty="0"/>
          </a:p>
          <a:p>
            <a:r>
              <a:rPr lang="en-US" sz="1100" dirty="0"/>
              <a:t>df3 = </a:t>
            </a:r>
            <a:r>
              <a:rPr lang="en-US" sz="1100" dirty="0" err="1"/>
              <a:t>data.frame</a:t>
            </a:r>
            <a:r>
              <a:rPr lang="en-US" sz="1100" dirty="0"/>
              <a:t>(</a:t>
            </a:r>
            <a:r>
              <a:rPr lang="en-US" sz="1100" dirty="0" err="1"/>
              <a:t>Student_ID_Number</a:t>
            </a:r>
            <a:r>
              <a:rPr lang="en-US" sz="1100" dirty="0"/>
              <a:t> = c("1234", "2345", "8910", "9101", "3456", "5678", "8888"), Course = c("Time Series", "NLP", "Stats1", "DDS", "DDS", "ML2", "Data Mining"))</a:t>
            </a:r>
          </a:p>
          <a:p>
            <a:r>
              <a:rPr lang="en-US" sz="1100" dirty="0"/>
              <a:t>df4 = </a:t>
            </a:r>
            <a:r>
              <a:rPr lang="en-US" sz="1100" dirty="0" err="1"/>
              <a:t>data.frame</a:t>
            </a:r>
            <a:r>
              <a:rPr lang="en-US" sz="1100" dirty="0"/>
              <a:t>(</a:t>
            </a:r>
            <a:r>
              <a:rPr lang="en-US" sz="1100" dirty="0" err="1"/>
              <a:t>Student_ID</a:t>
            </a:r>
            <a:r>
              <a:rPr lang="en-US" sz="1100" dirty="0"/>
              <a:t> = c("1234", "2345", "8910", "9101", "3456", "5678","99999", "11111"), Gender = c("M", "F", "M", "F", "F", "F", "M", "M"), State = c("TX", "TX", "CA", "ID", "NY", "FL","NM", "AZ") )</a:t>
            </a:r>
          </a:p>
        </p:txBody>
      </p:sp>
      <p:pic>
        <p:nvPicPr>
          <p:cNvPr id="9" name="Picture 8">
            <a:extLst>
              <a:ext uri="{FF2B5EF4-FFF2-40B4-BE49-F238E27FC236}">
                <a16:creationId xmlns:a16="http://schemas.microsoft.com/office/drawing/2014/main" id="{7A30386D-8D66-3D48-B63E-77A66CBD6467}"/>
              </a:ext>
            </a:extLst>
          </p:cNvPr>
          <p:cNvPicPr>
            <a:picLocks noChangeAspect="1"/>
          </p:cNvPicPr>
          <p:nvPr/>
        </p:nvPicPr>
        <p:blipFill>
          <a:blip r:embed="rId2"/>
          <a:stretch>
            <a:fillRect/>
          </a:stretch>
        </p:blipFill>
        <p:spPr>
          <a:xfrm>
            <a:off x="1066800" y="1571202"/>
            <a:ext cx="2946400" cy="1993900"/>
          </a:xfrm>
          <a:prstGeom prst="rect">
            <a:avLst/>
          </a:prstGeom>
        </p:spPr>
      </p:pic>
      <p:pic>
        <p:nvPicPr>
          <p:cNvPr id="10" name="Picture 9">
            <a:extLst>
              <a:ext uri="{FF2B5EF4-FFF2-40B4-BE49-F238E27FC236}">
                <a16:creationId xmlns:a16="http://schemas.microsoft.com/office/drawing/2014/main" id="{7C3F96F9-BEDB-5647-A1AF-9E7514E3D889}"/>
              </a:ext>
            </a:extLst>
          </p:cNvPr>
          <p:cNvPicPr>
            <a:picLocks noChangeAspect="1"/>
          </p:cNvPicPr>
          <p:nvPr/>
        </p:nvPicPr>
        <p:blipFill>
          <a:blip r:embed="rId3"/>
          <a:stretch>
            <a:fillRect/>
          </a:stretch>
        </p:blipFill>
        <p:spPr>
          <a:xfrm>
            <a:off x="5312063" y="1452462"/>
            <a:ext cx="2413000" cy="2171700"/>
          </a:xfrm>
          <a:prstGeom prst="rect">
            <a:avLst/>
          </a:prstGeom>
        </p:spPr>
      </p:pic>
      <p:sp>
        <p:nvSpPr>
          <p:cNvPr id="11" name="TextBox 10">
            <a:extLst>
              <a:ext uri="{FF2B5EF4-FFF2-40B4-BE49-F238E27FC236}">
                <a16:creationId xmlns:a16="http://schemas.microsoft.com/office/drawing/2014/main" id="{45DEC883-1DAF-1A46-B54F-DFCB63BE589A}"/>
              </a:ext>
            </a:extLst>
          </p:cNvPr>
          <p:cNvSpPr txBox="1"/>
          <p:nvPr/>
        </p:nvSpPr>
        <p:spPr>
          <a:xfrm>
            <a:off x="457200" y="3810000"/>
            <a:ext cx="8229600" cy="646331"/>
          </a:xfrm>
          <a:prstGeom prst="rect">
            <a:avLst/>
          </a:prstGeom>
          <a:noFill/>
        </p:spPr>
        <p:txBody>
          <a:bodyPr wrap="square" rtlCol="0">
            <a:spAutoFit/>
          </a:bodyPr>
          <a:lstStyle/>
          <a:p>
            <a:r>
              <a:rPr lang="en-US" b="1" dirty="0"/>
              <a:t>Inner Join</a:t>
            </a:r>
            <a:r>
              <a:rPr lang="en-US" dirty="0"/>
              <a:t>: matches pairs of observations whenever their keys are equal. In other words, an inner join combines only observations that are in both datasets.  </a:t>
            </a:r>
          </a:p>
        </p:txBody>
      </p:sp>
      <p:sp>
        <p:nvSpPr>
          <p:cNvPr id="12" name="Rectangle 11">
            <a:extLst>
              <a:ext uri="{FF2B5EF4-FFF2-40B4-BE49-F238E27FC236}">
                <a16:creationId xmlns:a16="http://schemas.microsoft.com/office/drawing/2014/main" id="{4AAC3FC5-7AC5-904E-ACC5-A6DF99D6B4D6}"/>
              </a:ext>
            </a:extLst>
          </p:cNvPr>
          <p:cNvSpPr/>
          <p:nvPr/>
        </p:nvSpPr>
        <p:spPr>
          <a:xfrm>
            <a:off x="1676400" y="4572000"/>
            <a:ext cx="5791200" cy="307777"/>
          </a:xfrm>
          <a:prstGeom prst="rect">
            <a:avLst/>
          </a:prstGeom>
        </p:spPr>
        <p:txBody>
          <a:bodyPr wrap="square">
            <a:spAutoFit/>
          </a:bodyPr>
          <a:lstStyle/>
          <a:p>
            <a:r>
              <a:rPr lang="en-US" sz="1400" dirty="0"/>
              <a:t>merge(df3,df4, </a:t>
            </a:r>
            <a:r>
              <a:rPr lang="en-US" sz="1400" b="1" dirty="0" err="1"/>
              <a:t>by.x</a:t>
            </a:r>
            <a:r>
              <a:rPr lang="en-US" sz="1400" b="1" dirty="0"/>
              <a:t> = "</a:t>
            </a:r>
            <a:r>
              <a:rPr lang="en-US" sz="1400" b="1" dirty="0" err="1"/>
              <a:t>Student_ID_Number</a:t>
            </a:r>
            <a:r>
              <a:rPr lang="en-US" sz="1400" b="1" dirty="0"/>
              <a:t>"</a:t>
            </a:r>
            <a:r>
              <a:rPr lang="en-US" sz="1400" dirty="0"/>
              <a:t>, </a:t>
            </a:r>
            <a:r>
              <a:rPr lang="en-US" sz="1400" b="1" dirty="0" err="1"/>
              <a:t>by.y</a:t>
            </a:r>
            <a:r>
              <a:rPr lang="en-US" sz="1400" b="1" dirty="0"/>
              <a:t> = "</a:t>
            </a:r>
            <a:r>
              <a:rPr lang="en-US" sz="1400" b="1" dirty="0" err="1"/>
              <a:t>Student_ID</a:t>
            </a:r>
            <a:r>
              <a:rPr lang="en-US" sz="1400" b="1" dirty="0"/>
              <a:t>"</a:t>
            </a:r>
            <a:r>
              <a:rPr lang="en-US" sz="1400" dirty="0"/>
              <a:t>)</a:t>
            </a:r>
          </a:p>
        </p:txBody>
      </p:sp>
      <p:pic>
        <p:nvPicPr>
          <p:cNvPr id="13" name="Picture 12">
            <a:extLst>
              <a:ext uri="{FF2B5EF4-FFF2-40B4-BE49-F238E27FC236}">
                <a16:creationId xmlns:a16="http://schemas.microsoft.com/office/drawing/2014/main" id="{4DF3B91E-560D-3A43-A613-ABF689971214}"/>
              </a:ext>
            </a:extLst>
          </p:cNvPr>
          <p:cNvPicPr>
            <a:picLocks noChangeAspect="1"/>
          </p:cNvPicPr>
          <p:nvPr/>
        </p:nvPicPr>
        <p:blipFill>
          <a:blip r:embed="rId4"/>
          <a:stretch>
            <a:fillRect/>
          </a:stretch>
        </p:blipFill>
        <p:spPr>
          <a:xfrm>
            <a:off x="2489200" y="5029200"/>
            <a:ext cx="4165600" cy="1536700"/>
          </a:xfrm>
          <a:prstGeom prst="rect">
            <a:avLst/>
          </a:prstGeom>
        </p:spPr>
      </p:pic>
    </p:spTree>
    <p:extLst>
      <p:ext uri="{BB962C8B-B14F-4D97-AF65-F5344CB8AC3E}">
        <p14:creationId xmlns:p14="http://schemas.microsoft.com/office/powerpoint/2010/main" val="6023308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2_Body Slides">
  <a:themeElements>
    <a:clrScheme name="Southern Methodist University palette">
      <a:dk1>
        <a:srgbClr val="000000"/>
      </a:dk1>
      <a:lt1>
        <a:srgbClr val="FFFFFF"/>
      </a:lt1>
      <a:dk2>
        <a:srgbClr val="303651"/>
      </a:dk2>
      <a:lt2>
        <a:srgbClr val="8EB8E5"/>
      </a:lt2>
      <a:accent1>
        <a:srgbClr val="344CA1"/>
      </a:accent1>
      <a:accent2>
        <a:srgbClr val="DDCBA3"/>
      </a:accent2>
      <a:accent3>
        <a:srgbClr val="CC0034"/>
      </a:accent3>
      <a:accent4>
        <a:srgbClr val="928981"/>
      </a:accent4>
      <a:accent5>
        <a:srgbClr val="F9CA12"/>
      </a:accent5>
      <a:accent6>
        <a:srgbClr val="404041"/>
      </a:accent6>
      <a:hlink>
        <a:srgbClr val="0562C1"/>
      </a:hlink>
      <a:folHlink>
        <a:srgbClr val="0563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32754</TotalTime>
  <Words>6480</Words>
  <Application>Microsoft Macintosh PowerPoint</Application>
  <PresentationFormat>On-screen Show (4:3)</PresentationFormat>
  <Paragraphs>586</Paragraphs>
  <Slides>80</Slides>
  <Notes>0</Notes>
  <HiddenSlides>4</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80</vt:i4>
      </vt:variant>
    </vt:vector>
  </HeadingPairs>
  <TitlesOfParts>
    <vt:vector size="83" baseType="lpstr">
      <vt:lpstr>Arial</vt:lpstr>
      <vt:lpstr>Calibri</vt:lpstr>
      <vt:lpstr>2_Body Slides</vt:lpstr>
      <vt:lpstr>Merging / Joining Datasets</vt:lpstr>
      <vt:lpstr>The Data Science Pipeline</vt:lpstr>
      <vt:lpstr>Example: Data Set: Students and Courses</vt:lpstr>
      <vt:lpstr>Example: Inner Join | merge(), inner_join()</vt:lpstr>
      <vt:lpstr>Example: Outer Join | merge(), outer_join()</vt:lpstr>
      <vt:lpstr>Example: Left Join| merge, left_join()</vt:lpstr>
      <vt:lpstr>Example: Left Join| merge, left_join()</vt:lpstr>
      <vt:lpstr>Example: Right Join| merge, right_join()</vt:lpstr>
      <vt:lpstr>Example: Joins with Different Key Names</vt:lpstr>
      <vt:lpstr>PowerPoint Presentation</vt:lpstr>
      <vt:lpstr>Example: AcuSpike </vt:lpstr>
      <vt:lpstr>AcuSpike</vt:lpstr>
      <vt:lpstr>Acuspike Merge and HeatMap</vt:lpstr>
      <vt:lpstr>AcuSpike Heatmap</vt:lpstr>
      <vt:lpstr>PowerPoint Presentation</vt:lpstr>
      <vt:lpstr>Example: WDI</vt:lpstr>
      <vt:lpstr>WDI: GDP Per Capita Versus Life Expectancy</vt:lpstr>
      <vt:lpstr>WDI: GDP Per Capita Versus Life Expectancy</vt:lpstr>
      <vt:lpstr>WDI: GDP Per Capita Versus Life Expectancy</vt:lpstr>
      <vt:lpstr>WDI: GDP Per Capita Versus Life Expectancy</vt:lpstr>
      <vt:lpstr>WDI: GDP Per Capita Versus Life Expectancy</vt:lpstr>
      <vt:lpstr>PowerPoint Presentation</vt:lpstr>
      <vt:lpstr>String Basics| base and stringr</vt:lpstr>
      <vt:lpstr>String Basics</vt:lpstr>
      <vt:lpstr>PowerPoint Presentation</vt:lpstr>
      <vt:lpstr>Basic Matching| base and stringr</vt:lpstr>
      <vt:lpstr>Famous Quotes</vt:lpstr>
      <vt:lpstr>Basic Matches: str_view and escape (\)</vt:lpstr>
      <vt:lpstr>PowerPoint Presentation</vt:lpstr>
      <vt:lpstr>Anchors: ^ and $</vt:lpstr>
      <vt:lpstr>PowerPoint Presentation</vt:lpstr>
      <vt:lpstr>Classes and Alternatives</vt:lpstr>
      <vt:lpstr>PowerPoint Presentation</vt:lpstr>
      <vt:lpstr>Repetition</vt:lpstr>
      <vt:lpstr>PowerPoint Presentation</vt:lpstr>
      <vt:lpstr>Detect and Count</vt:lpstr>
      <vt:lpstr>Detect and Count</vt:lpstr>
      <vt:lpstr>PowerPoint Presentation</vt:lpstr>
      <vt:lpstr>Searching and Filtering</vt:lpstr>
      <vt:lpstr>PowerPoint Presentation</vt:lpstr>
      <vt:lpstr>Extracting and Grouped Matches</vt:lpstr>
      <vt:lpstr>Harvard Sentences Dataset</vt:lpstr>
      <vt:lpstr>Extract Matches and a Basic Plot</vt:lpstr>
      <vt:lpstr>Grouped Matches</vt:lpstr>
      <vt:lpstr>PowerPoint Presentation</vt:lpstr>
      <vt:lpstr>Concept Check with Sentences</vt:lpstr>
      <vt:lpstr>PowerPoint Presentation</vt:lpstr>
      <vt:lpstr>Replacing</vt:lpstr>
      <vt:lpstr>Replacing</vt:lpstr>
      <vt:lpstr>PowerPoint Presentation</vt:lpstr>
      <vt:lpstr>Splitting </vt:lpstr>
      <vt:lpstr>Splitting</vt:lpstr>
      <vt:lpstr>Splitting</vt:lpstr>
      <vt:lpstr>PowerPoint Presentation</vt:lpstr>
      <vt:lpstr>Regular Expressions (the function)</vt:lpstr>
      <vt:lpstr>regex()</vt:lpstr>
      <vt:lpstr>regex()</vt:lpstr>
      <vt:lpstr>regex()</vt:lpstr>
      <vt:lpstr>PowerPoint Presentation</vt:lpstr>
      <vt:lpstr>NYT API | Getting a Key</vt:lpstr>
      <vt:lpstr>PowerPoint Presentation</vt:lpstr>
      <vt:lpstr>NYT Headline Analysis </vt:lpstr>
      <vt:lpstr>Example: NYT News/Other Classification</vt:lpstr>
      <vt:lpstr>Example: NYT News/Other Classification</vt:lpstr>
      <vt:lpstr>Example: NYT News/Other Classification</vt:lpstr>
      <vt:lpstr>PowerPoint Presentation</vt:lpstr>
      <vt:lpstr>Example: NYT | Loading the Data</vt:lpstr>
      <vt:lpstr>PowerPoint Presentation</vt:lpstr>
      <vt:lpstr>Example: NYT |  Segmenting “News” and “Other”</vt:lpstr>
      <vt:lpstr>PowerPoint Presentation</vt:lpstr>
      <vt:lpstr>Example: NYT | Identify Article to Classify and Tokenize Into Important Words</vt:lpstr>
      <vt:lpstr>PowerPoint Presentation</vt:lpstr>
      <vt:lpstr>Example: NYT | For Each Word, Find the Corresponding Percent in “News” / “Other”</vt:lpstr>
      <vt:lpstr>PowerPoint Presentation</vt:lpstr>
      <vt:lpstr>Example: NYT | Classify</vt:lpstr>
      <vt:lpstr>Example: NYT | Visualize</vt:lpstr>
      <vt:lpstr>PowerPoint Presentation</vt:lpstr>
      <vt:lpstr>For Live Session</vt:lpstr>
      <vt:lpstr>For Live Session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Microsoft Office User</cp:lastModifiedBy>
  <cp:revision>535</cp:revision>
  <dcterms:created xsi:type="dcterms:W3CDTF">2016-03-21T14:12:59Z</dcterms:created>
  <dcterms:modified xsi:type="dcterms:W3CDTF">2019-06-13T02:31:37Z</dcterms:modified>
  <cp:category/>
</cp:coreProperties>
</file>